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9" r:id="rId1"/>
  </p:sldMasterIdLst>
  <p:notesMasterIdLst>
    <p:notesMasterId r:id="rId34"/>
  </p:notesMasterIdLst>
  <p:sldIdLst>
    <p:sldId id="256" r:id="rId2"/>
    <p:sldId id="257" r:id="rId3"/>
    <p:sldId id="284" r:id="rId4"/>
    <p:sldId id="294" r:id="rId5"/>
    <p:sldId id="301" r:id="rId6"/>
    <p:sldId id="268" r:id="rId7"/>
    <p:sldId id="281" r:id="rId8"/>
    <p:sldId id="295" r:id="rId9"/>
    <p:sldId id="298" r:id="rId10"/>
    <p:sldId id="259" r:id="rId11"/>
    <p:sldId id="296" r:id="rId12"/>
    <p:sldId id="299" r:id="rId13"/>
    <p:sldId id="264" r:id="rId14"/>
    <p:sldId id="280" r:id="rId15"/>
    <p:sldId id="282" r:id="rId16"/>
    <p:sldId id="289" r:id="rId17"/>
    <p:sldId id="290" r:id="rId18"/>
    <p:sldId id="25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83" r:id="rId28"/>
    <p:sldId id="297" r:id="rId29"/>
    <p:sldId id="300" r:id="rId30"/>
    <p:sldId id="266" r:id="rId31"/>
    <p:sldId id="260" r:id="rId32"/>
    <p:sldId id="262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36" autoAdjust="0"/>
    <p:restoredTop sz="85189" autoAdjust="0"/>
  </p:normalViewPr>
  <p:slideViewPr>
    <p:cSldViewPr snapToGrid="0">
      <p:cViewPr>
        <p:scale>
          <a:sx n="200" d="100"/>
          <a:sy n="200" d="100"/>
        </p:scale>
        <p:origin x="1260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wmf>
</file>

<file path=ppt/media/image2.wmf>
</file>

<file path=ppt/media/image3.png>
</file>

<file path=ppt/media/image4.png>
</file>

<file path=ppt/media/image5.wmf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031914-5F5D-4215-949D-952D36ADE315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0D7EC3-5D82-4955-BE5C-AF9E9CFEF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09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endParaRPr lang="en-US" dirty="0"/>
          </a:p>
          <a:p>
            <a:r>
              <a:rPr lang="en-US" dirty="0"/>
              <a:t>Hello everyone this is our project 4 presentation on</a:t>
            </a:r>
          </a:p>
          <a:p>
            <a:r>
              <a:rPr lang="en-US" dirty="0"/>
              <a:t>The Delay Tolerant Linear Partition problem.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6F3623-4A14-436C-B474-73A821DF04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588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endParaRPr lang="en-US" dirty="0"/>
          </a:p>
          <a:p>
            <a:r>
              <a:rPr lang="en-US" dirty="0"/>
              <a:t>This problem is important because </a:t>
            </a:r>
          </a:p>
          <a:p>
            <a:r>
              <a:rPr lang="en-US" dirty="0"/>
              <a:t>it can be applied in many areas, </a:t>
            </a:r>
          </a:p>
          <a:p>
            <a:r>
              <a:rPr lang="en-US" dirty="0"/>
              <a:t>We already saw an application in the physical world, in the problem introduction and</a:t>
            </a:r>
          </a:p>
          <a:p>
            <a:r>
              <a:rPr lang="en-US" dirty="0"/>
              <a:t>It also applies to any of the examples listed on this slide from academic literature.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6F3623-4A14-436C-B474-73A821DF04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0584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endParaRPr lang="en-US" dirty="0"/>
          </a:p>
          <a:p>
            <a:r>
              <a:rPr lang="en-US" dirty="0"/>
              <a:t>We can see this problem has wide applicability.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783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r>
              <a:rPr lang="en-US" dirty="0"/>
              <a:t>Now we can move on to look at the solution.</a:t>
            </a:r>
          </a:p>
          <a:p>
            <a:r>
              <a:rPr lang="en-US" dirty="0"/>
              <a:t>This is the largest topic in our presentation.</a:t>
            </a:r>
          </a:p>
          <a:p>
            <a:r>
              <a:rPr lang="en-US" dirty="0"/>
              <a:t>And then go through the steps for a dynamic programming solution, which include</a:t>
            </a:r>
          </a:p>
          <a:p>
            <a:r>
              <a:rPr lang="en-US" dirty="0"/>
              <a:t>* Considering a recursive definition</a:t>
            </a:r>
          </a:p>
          <a:p>
            <a:r>
              <a:rPr lang="en-US" dirty="0"/>
              <a:t>* Finding the base case and next case</a:t>
            </a:r>
          </a:p>
          <a:p>
            <a:r>
              <a:rPr lang="en-US" dirty="0"/>
              <a:t>* Examining the optimality of the proposed algorithm,</a:t>
            </a:r>
          </a:p>
          <a:p>
            <a:r>
              <a:rPr lang="en-US" dirty="0"/>
              <a:t>* Walking through a sample execution</a:t>
            </a:r>
          </a:p>
          <a:p>
            <a:r>
              <a:rPr lang="en-US" dirty="0"/>
              <a:t>* And then sharing the key insights that allowed us to design this algorithm.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4425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endParaRPr lang="en-US" dirty="0"/>
          </a:p>
          <a:p>
            <a:r>
              <a:rPr lang="en-US" dirty="0"/>
              <a:t>We will use dynamic programming</a:t>
            </a:r>
          </a:p>
          <a:p>
            <a:r>
              <a:rPr lang="en-US" dirty="0"/>
              <a:t>At each possible number of partitions we will populate the array with minimum weights for all locations of the subdivision boundary and select the minimum. </a:t>
            </a:r>
          </a:p>
          <a:p>
            <a:r>
              <a:rPr lang="en-US" dirty="0"/>
              <a:t>This will happen for all the array lengths.</a:t>
            </a:r>
          </a:p>
          <a:p>
            <a:r>
              <a:rPr lang="en-US" dirty="0"/>
              <a:t>We will reuse smaller sub-problems to compute larger sub-problems until we arrive at the answer.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6F3623-4A14-436C-B474-73A821DF040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412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endParaRPr lang="en-US" dirty="0"/>
          </a:p>
          <a:p>
            <a:r>
              <a:rPr lang="en-US" dirty="0"/>
              <a:t>Our recursive definition is simple. Each optimal value in S sub </a:t>
            </a:r>
            <a:r>
              <a:rPr lang="en-US" dirty="0" err="1"/>
              <a:t>i</a:t>
            </a:r>
            <a:r>
              <a:rPr lang="en-US" dirty="0"/>
              <a:t> j is</a:t>
            </a:r>
          </a:p>
          <a:p>
            <a:r>
              <a:rPr lang="en-US" dirty="0"/>
              <a:t>The min for all x from 1 to j of</a:t>
            </a:r>
          </a:p>
          <a:p>
            <a:r>
              <a:rPr lang="en-US" dirty="0"/>
              <a:t>The max between </a:t>
            </a:r>
          </a:p>
          <a:p>
            <a:r>
              <a:rPr lang="en-US" dirty="0"/>
              <a:t>the optimal weight of the values to the left of the boundary</a:t>
            </a:r>
          </a:p>
          <a:p>
            <a:r>
              <a:rPr lang="en-US" dirty="0"/>
              <a:t>And</a:t>
            </a:r>
          </a:p>
          <a:p>
            <a:r>
              <a:rPr lang="en-US" dirty="0"/>
              <a:t>The sum of the values to the right of the boundary until the end of the array length considered is reached.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778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endParaRPr lang="en-US" dirty="0"/>
          </a:p>
          <a:p>
            <a:r>
              <a:rPr lang="en-US" dirty="0"/>
              <a:t>So our base case is the weight for a single partition of varying array lengths, so it is equal to the sum of the entries in the array for each sub-array length.</a:t>
            </a:r>
          </a:p>
          <a:p>
            <a:endParaRPr lang="en-US" dirty="0"/>
          </a:p>
          <a:p>
            <a:r>
              <a:rPr lang="en-US" dirty="0"/>
              <a:t>For our next case,</a:t>
            </a:r>
          </a:p>
          <a:p>
            <a:r>
              <a:rPr lang="en-US" dirty="0"/>
              <a:t>We assume S[i-1,j] contains the optimal weight of the previous number of partitions, which should be i-1 partitions, in the array that goes from the start index to j.</a:t>
            </a:r>
          </a:p>
          <a:p>
            <a:r>
              <a:rPr lang="en-US" dirty="0"/>
              <a:t>We increase </a:t>
            </a:r>
            <a:r>
              <a:rPr lang="en-US" dirty="0" err="1"/>
              <a:t>i</a:t>
            </a:r>
            <a:r>
              <a:rPr lang="en-US" dirty="0"/>
              <a:t> from 2 to k to consider all partition sizes.</a:t>
            </a:r>
          </a:p>
          <a:p>
            <a:r>
              <a:rPr lang="en-US" dirty="0"/>
              <a:t>To calculate the value of S[</a:t>
            </a:r>
            <a:r>
              <a:rPr lang="en-US" dirty="0" err="1"/>
              <a:t>i,j</a:t>
            </a:r>
            <a:r>
              <a:rPr lang="en-US" dirty="0"/>
              <a:t>] , for each possible partition location, we get the max between the previous optimal weight that we have stored, and</a:t>
            </a:r>
          </a:p>
          <a:p>
            <a:r>
              <a:rPr lang="en-US" dirty="0"/>
              <a:t>The sum of items from the partition to the end of the array length we are considering. </a:t>
            </a:r>
          </a:p>
          <a:p>
            <a:r>
              <a:rPr lang="en-US" dirty="0"/>
              <a:t>We obviously try all lengths, since this is dynamic programming.</a:t>
            </a:r>
          </a:p>
          <a:p>
            <a:r>
              <a:rPr lang="en-US" dirty="0"/>
              <a:t>If we follow those steps, the entry at S sub k , n is our answer for the optimal weight.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5442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endParaRPr lang="en-US" dirty="0"/>
          </a:p>
          <a:p>
            <a:r>
              <a:rPr lang="en-US" dirty="0"/>
              <a:t>As we said, we consider each of all relevant possibilities and find the min of these values.</a:t>
            </a:r>
          </a:p>
          <a:p>
            <a:r>
              <a:rPr lang="en-US" dirty="0"/>
              <a:t>If the value we arrive it at the end is not the optimal minimum weight, there must be some partition that results in a lower max value between left and right partition.</a:t>
            </a:r>
          </a:p>
          <a:p>
            <a:r>
              <a:rPr lang="en-US" dirty="0"/>
              <a:t>But we considered all possible values and selected the min, so that is not possible.</a:t>
            </a:r>
          </a:p>
          <a:p>
            <a:r>
              <a:rPr lang="en-US" dirty="0"/>
              <a:t>Therefore, the final value must be the optimal weight.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656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endParaRPr lang="en-US" dirty="0"/>
          </a:p>
          <a:p>
            <a:r>
              <a:rPr lang="en-US" dirty="0"/>
              <a:t>We can go over a sample execution that demonstrates how sub-arrays min values are calculated by the algorithm.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5888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start out the left-most boundary to divide the array.</a:t>
            </a:r>
          </a:p>
          <a:p>
            <a:r>
              <a:rPr lang="en-US" dirty="0"/>
              <a:t>Our left value is 5, since 5 is the only element on the left side of the boundary.</a:t>
            </a:r>
          </a:p>
          <a:p>
            <a:r>
              <a:rPr lang="en-US" dirty="0"/>
              <a:t>Our right value is 43, since that is the sum of the values of the right side of the boundary.</a:t>
            </a:r>
          </a:p>
          <a:p>
            <a:endParaRPr lang="en-US" dirty="0"/>
          </a:p>
          <a:p>
            <a:r>
              <a:rPr lang="en-US" dirty="0"/>
              <a:t>We will keep that process going for boundaries going from left to right, and</a:t>
            </a:r>
          </a:p>
          <a:p>
            <a:r>
              <a:rPr lang="en-US" dirty="0"/>
              <a:t>We will be picking the min each time we consider a different boundary.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910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 can see, we keep updating the min value and the boundary as we go along a chosen value for the number of partitions.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7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168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Since the max value here is greater than 27, the min value will not update.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0520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We’re done. </a:t>
            </a:r>
          </a:p>
          <a:p>
            <a:r>
              <a:rPr lang="en-US" dirty="0"/>
              <a:t>Now we know the min value for this array.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432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endParaRPr lang="en-US" dirty="0"/>
          </a:p>
          <a:p>
            <a:r>
              <a:rPr lang="en-US" dirty="0"/>
              <a:t>Ok so we saw how the algorithm works for a single subarray. </a:t>
            </a:r>
          </a:p>
          <a:p>
            <a:r>
              <a:rPr lang="en-US" dirty="0"/>
              <a:t>Now let’s look at the  key insights that made the solution possible.</a:t>
            </a:r>
          </a:p>
          <a:p>
            <a:endParaRPr lang="en-US" dirty="0"/>
          </a:p>
          <a:p>
            <a:r>
              <a:rPr lang="en-US" dirty="0"/>
              <a:t>First and foremost, we realize that the min weight of the array with k-1 partitions is useful for calculating the min weight of k partitions.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3258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endParaRPr lang="en-US" dirty="0"/>
          </a:p>
          <a:p>
            <a:r>
              <a:rPr lang="en-US" dirty="0"/>
              <a:t>We also realize that we can ignore some entries, which is key for getting an answer calculated in O(n * k). </a:t>
            </a:r>
          </a:p>
          <a:p>
            <a:r>
              <a:rPr lang="en-US" dirty="0"/>
              <a:t>If we increase the partitions considered from left to right</a:t>
            </a:r>
          </a:p>
          <a:p>
            <a:r>
              <a:rPr lang="en-US" dirty="0"/>
              <a:t>And the left component for some partition value is less than the right component when the min value gets calculated,</a:t>
            </a:r>
          </a:p>
          <a:p>
            <a:r>
              <a:rPr lang="en-US" dirty="0"/>
              <a:t>We know that partition will never get reached again for all other array lengths. </a:t>
            </a:r>
          </a:p>
          <a:p>
            <a:r>
              <a:rPr lang="en-US" dirty="0"/>
              <a:t>We can skip a bunch of calculations!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9494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endParaRPr lang="en-US" dirty="0"/>
          </a:p>
          <a:p>
            <a:r>
              <a:rPr lang="en-US" dirty="0"/>
              <a:t>Finally, to add delay tolerance to our solution, we just add the next b items in the array to the weight of any portion of the array.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1031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endParaRPr lang="en-US" dirty="0"/>
          </a:p>
          <a:p>
            <a:r>
              <a:rPr lang="en-US" dirty="0"/>
              <a:t>Ok we are done going over the solution.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0075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endParaRPr lang="en-US" dirty="0"/>
          </a:p>
          <a:p>
            <a:r>
              <a:rPr lang="en-US" dirty="0"/>
              <a:t>Now we can go over empirical results.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335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endParaRPr lang="en-US" dirty="0"/>
          </a:p>
          <a:p>
            <a:r>
              <a:rPr lang="en-US" dirty="0"/>
              <a:t>As we can see, when we change the number of partitions from 1 to 1000 and the number of items from 1  to 1000,</a:t>
            </a:r>
          </a:p>
          <a:p>
            <a:r>
              <a:rPr lang="en-US" dirty="0"/>
              <a:t>The number of executions peaks at around 60 million.</a:t>
            </a:r>
          </a:p>
          <a:p>
            <a:r>
              <a:rPr lang="en-US" dirty="0"/>
              <a:t>There is a larger efficiency gain in this algorithm as the difference between array length and number of partitions increases,</a:t>
            </a:r>
          </a:p>
          <a:p>
            <a:r>
              <a:rPr lang="en-US" dirty="0"/>
              <a:t>Which makes sense because there is greater opportunity to skip entries with a bigger difference!</a:t>
            </a:r>
          </a:p>
          <a:p>
            <a:r>
              <a:rPr lang="en-US" dirty="0"/>
              <a:t>As we can see, if we add delay tolerance the number of executions goes up to 100 n k, but that still is growing much slower than n and 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547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endParaRPr lang="en-US" dirty="0"/>
          </a:p>
          <a:p>
            <a:r>
              <a:rPr lang="en-US" dirty="0"/>
              <a:t>Here are our references.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30751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endParaRPr lang="en-US" dirty="0"/>
          </a:p>
          <a:p>
            <a:r>
              <a:rPr lang="en-US" dirty="0"/>
              <a:t>Thanks for listening!</a:t>
            </a:r>
          </a:p>
          <a:p>
            <a:endParaRPr lang="en-US" dirty="0"/>
          </a:p>
          <a:p>
            <a:r>
              <a:rPr lang="en-US" dirty="0"/>
              <a:t>By the way, the </a:t>
            </a:r>
            <a:r>
              <a:rPr lang="en-US" dirty="0" err="1"/>
              <a:t>github</a:t>
            </a:r>
            <a:r>
              <a:rPr lang="en-US" dirty="0"/>
              <a:t> address at the bottom of this slide has all the java and R code related to this project, if you are interested.</a:t>
            </a:r>
          </a:p>
          <a:p>
            <a:endParaRPr lang="en-US" dirty="0"/>
          </a:p>
          <a:p>
            <a:r>
              <a:rPr lang="en-US" dirty="0"/>
              <a:t>Any questions?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476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endParaRPr lang="en-US" dirty="0"/>
          </a:p>
          <a:p>
            <a:r>
              <a:rPr lang="en-US" dirty="0"/>
              <a:t>In this presentation, we will go over </a:t>
            </a:r>
          </a:p>
          <a:p>
            <a:r>
              <a:rPr lang="en-US" dirty="0"/>
              <a:t>The problem definition</a:t>
            </a:r>
          </a:p>
          <a:p>
            <a:r>
              <a:rPr lang="en-US" dirty="0"/>
              <a:t>Problem importance</a:t>
            </a:r>
          </a:p>
          <a:p>
            <a:r>
              <a:rPr lang="en-US" dirty="0"/>
              <a:t>The solution </a:t>
            </a:r>
          </a:p>
          <a:p>
            <a:r>
              <a:rPr lang="en-US" dirty="0"/>
              <a:t>And empirical results collected from the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286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endParaRPr lang="en-US" dirty="0"/>
          </a:p>
          <a:p>
            <a:r>
              <a:rPr lang="en-US" dirty="0"/>
              <a:t>First let’s define the problem.</a:t>
            </a:r>
          </a:p>
          <a:p>
            <a:r>
              <a:rPr lang="en-US" dirty="0"/>
              <a:t>We’ll introduce it, then give an overview of the problem</a:t>
            </a:r>
          </a:p>
          <a:p>
            <a:r>
              <a:rPr lang="en-US" dirty="0"/>
              <a:t>And then we’ll show you the formal definition.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40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r>
              <a:rPr lang="en-US" dirty="0"/>
              <a:t>After grad school, you start out as an algorithm consultant. </a:t>
            </a:r>
          </a:p>
          <a:p>
            <a:r>
              <a:rPr lang="en-US" dirty="0"/>
              <a:t>A ferry line in New York City asks you to design an algorithm </a:t>
            </a:r>
          </a:p>
          <a:p>
            <a:r>
              <a:rPr lang="en-US" dirty="0"/>
              <a:t>that figures out the weight capacity required for a ship to be able to carry n cars in k trips.</a:t>
            </a:r>
          </a:p>
          <a:p>
            <a:r>
              <a:rPr lang="en-US" dirty="0"/>
              <a:t>They know they need k trips because all the cars in the queue need to get to Manhattan by 9am.</a:t>
            </a:r>
          </a:p>
          <a:p>
            <a:r>
              <a:rPr lang="en-US" dirty="0"/>
              <a:t>They know how much each car weighs</a:t>
            </a:r>
          </a:p>
          <a:p>
            <a:r>
              <a:rPr lang="en-US" dirty="0"/>
              <a:t>the cars line up in a queue to reach the ferry. So, you can’t ask the cars to rearrange their order.</a:t>
            </a:r>
          </a:p>
          <a:p>
            <a:r>
              <a:rPr lang="en-US" dirty="0"/>
              <a:t>Also, they have a slow computer that can only find the answer if it has O(</a:t>
            </a:r>
            <a:r>
              <a:rPr lang="en-US" dirty="0" err="1"/>
              <a:t>nk</a:t>
            </a:r>
            <a:r>
              <a:rPr lang="en-US" dirty="0"/>
              <a:t>) time complexity.</a:t>
            </a:r>
          </a:p>
          <a:p>
            <a:r>
              <a:rPr lang="en-US" dirty="0"/>
              <a:t>You think back to your days in graduate algorithms class, and you realize you know how to find the answer!</a:t>
            </a:r>
          </a:p>
          <a:p>
            <a:endParaRPr lang="en-US" dirty="0"/>
          </a:p>
          <a:p>
            <a:r>
              <a:rPr lang="en-US" dirty="0"/>
              <a:t>First, you define your algorithm.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260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Nelson</a:t>
            </a:r>
          </a:p>
          <a:p>
            <a:r>
              <a:rPr lang="en-US" dirty="0"/>
              <a:t>You can save each of the car weights as integers in an array. </a:t>
            </a:r>
          </a:p>
          <a:p>
            <a:r>
              <a:rPr lang="en-US" dirty="0"/>
              <a:t>You can have K contiguous subdivisions which represent each trip</a:t>
            </a:r>
          </a:p>
          <a:p>
            <a:r>
              <a:rPr lang="en-US" dirty="0"/>
              <a:t>You need to try to find the minimum subdivision weight to save your client money.</a:t>
            </a:r>
          </a:p>
          <a:p>
            <a:endParaRPr lang="en-US" dirty="0"/>
          </a:p>
          <a:p>
            <a:r>
              <a:rPr lang="en-US" dirty="0"/>
              <a:t>So if we run the algorithm on the array on this slide with 3 partitions, it should tell us that the minimum weight capacity is 11.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56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r>
              <a:rPr lang="en-US" dirty="0"/>
              <a:t>Now, more formally, let A[1:n] be an array, and let k be an integer from 1 to n.</a:t>
            </a:r>
          </a:p>
          <a:p>
            <a:endParaRPr lang="en-US" dirty="0"/>
          </a:p>
          <a:p>
            <a:r>
              <a:rPr lang="en-US" dirty="0"/>
              <a:t>A linear k-partition of A</a:t>
            </a:r>
          </a:p>
          <a:p>
            <a:r>
              <a:rPr lang="en-US" dirty="0"/>
              <a:t>Is a sequence of k contiguous subarrays dividing the array.</a:t>
            </a:r>
          </a:p>
          <a:p>
            <a:endParaRPr lang="en-US" dirty="0"/>
          </a:p>
          <a:p>
            <a:r>
              <a:rPr lang="en-US" dirty="0"/>
              <a:t>The weight of that arrangement of subarrays is the maximum of the sum of the elements in each of the subarrays.</a:t>
            </a:r>
          </a:p>
          <a:p>
            <a:endParaRPr lang="en-US" dirty="0"/>
          </a:p>
          <a:p>
            <a:r>
              <a:rPr lang="en-US" dirty="0"/>
              <a:t>We are seeking to minimize that weight.</a:t>
            </a:r>
          </a:p>
          <a:p>
            <a:endParaRPr lang="en-US" dirty="0"/>
          </a:p>
          <a:p>
            <a:r>
              <a:rPr lang="en-US" dirty="0"/>
              <a:t>The problem is defined on professor Arora’s website at the address on the bottom of the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6F3623-4A14-436C-B474-73A821DF04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567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Now that we understand the problem definition, we can move 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88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Rana</a:t>
            </a:r>
          </a:p>
          <a:p>
            <a:endParaRPr lang="en-US" dirty="0"/>
          </a:p>
          <a:p>
            <a:r>
              <a:rPr lang="en-US" dirty="0"/>
              <a:t>We will briefly look at the problem’s importance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0D7EC3-5D82-4955-BE5C-AF9E9CFEFC6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559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17110-9332-4085-9A73-32FB6E0E54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9FA67-19AA-46F8-BB4C-835E66324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E73BA-726E-4F69-8EC7-067C45043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AD658-B9D6-45C3-8070-B2622827F730}" type="datetime1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B437A-7E74-4AE6-80FD-0B5278CFA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B71B2-520F-43B7-9878-ED945509E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95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80C1-2498-4E40-AF06-3CC39BB8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425BCE-CFBC-4156-A085-52B7F80658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07A51-9068-4CF1-8AD1-39B96A324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F5FD-50BE-47E8-B7EE-33E3FA987357}" type="datetime1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D3CCD-1CFE-411E-9AE3-798C074F9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11BAC-8F6F-406A-ADFF-C107E15F7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873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30E2C1-6384-4AA9-A5D7-1140E9851D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3F88F4-CAD1-4167-8709-E337D37AC7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06E00-68A7-458C-8E3B-07887FC5F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A4F0D-EBF4-40E0-AE70-87BB925466A3}" type="datetime1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F4FB7-A7AE-4D24-A088-FF4C47FC0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F9E2A-F6AC-4FD7-ACAF-133A40374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11111-FB9B-4CE2-B190-C1A069AAF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116D5-AFFE-4299-AB2A-B2F977A84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39B0A-043A-4B48-86DD-D22FBE46D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87648-8AE4-49EA-8D15-8EF5BC9BA05F}" type="datetime1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D8146-46B7-47B5-A474-679957CCC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03D30-E7FB-4487-A7B7-493D0823D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04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92C55-1A5F-4333-A3E1-3513E1FFA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1EE310-E924-4143-A7F5-D87235409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0ACD54-050F-496D-B45A-011C09F38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9E819-401D-4CA6-8326-753B67CFA271}" type="datetime1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BE96E-DEEC-464D-9A06-0EE7B09E1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12A9D-B13D-4C88-836E-1128F4FF5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575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0E115-2A2F-4855-8F0C-E324EE9AF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970A6-D3CB-4932-8A64-FE18E99A46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29F102-D66A-4C27-98E7-62B2BF0733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BA028-1FBC-4B01-A041-DFDD202E0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4246B-CA54-4A69-B404-265206A2EC12}" type="datetime1">
              <a:rPr lang="en-US" smtClean="0"/>
              <a:t>7/5/2021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7D620-23E5-472D-B1A0-10531EBBD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EFF517-C0E6-4145-8688-EE40339D8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961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F52FC-C79E-46CD-81DA-493DC3D52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16349-6C1D-48D4-9467-0AF25D5C4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63D8CB-01D9-462D-BC2A-5C9324470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F7FB56-4047-4829-8852-4C1FAB0D5F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758DF-5B9F-47EE-A5A0-F349C3CD39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9E3B4A-5545-4F27-A3E7-830F62005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4EF71-C962-4C8E-BE1F-A02C0D55812B}" type="datetime1">
              <a:rPr lang="en-US" smtClean="0"/>
              <a:t>7/5/2021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6FA95C-7461-41EF-BEB6-8A31CAE51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1CF0EB-2592-4A6B-9082-EDB11E085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517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F1895-8684-4EFD-B077-7E24C1114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E4A21E-9C7E-47C1-8EB8-9BB2C29A4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C3F12-78C9-4BE5-8A60-280611833FF1}" type="datetime1">
              <a:rPr lang="en-US" smtClean="0"/>
              <a:t>7/5/2021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D513E-6148-4627-BEE2-A60488807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46BFEF-0ED4-41E3-BD54-8F146F86D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8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C6AD3C-5CBA-4B47-9E66-B43A8EB82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36532-5C5D-416E-9D91-375A76A9B76D}" type="datetime1">
              <a:rPr lang="en-US" smtClean="0"/>
              <a:t>7/5/2021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E8082F-A42F-414F-93B5-C8237C480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B886CE-9C72-41FA-871D-60DBC4326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705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01941-028A-401B-9788-5329EA57D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645D0-09E9-4ED5-8929-E10779C96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1709E3-D9F7-4F50-9DF9-FB59E9750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0748E-4A4C-47E9-9127-EC1948236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7FAF6-4874-48FD-B045-62A1F62DFF9D}" type="datetime1">
              <a:rPr lang="en-US" smtClean="0"/>
              <a:t>7/5/2021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1C4C8-BA94-47D0-979F-05A76B4BA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32224-DEAC-470E-9CF4-8471C6A78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08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A5C10-4156-42A9-BE37-C328A7248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0C3AF6-8234-4F76-9A47-DAAC34C3F4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22F5BB-08AD-4E3C-B2BF-E0568C0C67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5EFA4-ACA9-4B4C-9417-35E31DC91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3E19A-2B4F-4BB9-9952-DCE376E06B35}" type="datetime1">
              <a:rPr lang="en-US" smtClean="0"/>
              <a:t>7/5/2021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CF661-DB94-4E41-B88F-F1D7330A5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4D2C59-61DD-4FBC-95A4-0FBDC603B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701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3F8C4D-7ECE-4EB9-8F42-0B141381C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4F53D-0AD8-4A0E-BA91-C9CDFF0D5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C8418-6426-46E8-8F36-2A5B0DFAAA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C8D50-50A6-4C61-A637-27483F0EF103}" type="datetime1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49883-C888-4576-80AE-051C732B77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6CB33-55BB-4234-B646-5F3E57442C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A6E280-080C-4AB5-A833-A24FB0105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609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w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w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w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2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45B46B4-18AE-4014-932D-56B9021FBE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242443" y="0"/>
          <a:ext cx="12434443" cy="7579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4666400" imgH="8723520" progId="">
                  <p:embed/>
                </p:oleObj>
              </mc:Choice>
              <mc:Fallback>
                <p:oleObj r:id="rId3" imgW="14666400" imgH="872352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E45B46B4-18AE-4014-932D-56B9021FBE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42443" y="0"/>
                        <a:ext cx="12434443" cy="7579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57C6EDC-B3A9-4F60-B7E1-2880D0FC97AB}"/>
              </a:ext>
            </a:extLst>
          </p:cNvPr>
          <p:cNvSpPr/>
          <p:nvPr/>
        </p:nvSpPr>
        <p:spPr>
          <a:xfrm>
            <a:off x="2582648" y="2145399"/>
            <a:ext cx="6909413" cy="336115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1EABE6-3ADD-49CE-BEC6-4B01BCA79F4E}"/>
              </a:ext>
            </a:extLst>
          </p:cNvPr>
          <p:cNvSpPr/>
          <p:nvPr/>
        </p:nvSpPr>
        <p:spPr>
          <a:xfrm>
            <a:off x="2582647" y="2145399"/>
            <a:ext cx="6909413" cy="205887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BCDA61-8B50-4C77-8F24-985ED22EAA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04798" y="4418266"/>
            <a:ext cx="4339959" cy="87429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Nelson Jaimes</a:t>
            </a:r>
          </a:p>
          <a:p>
            <a:r>
              <a:rPr lang="en-US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Rana </a:t>
            </a:r>
            <a:r>
              <a:rPr lang="en-US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Alsaadi</a:t>
            </a:r>
            <a:endParaRPr lang="en-US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136500C-BC91-41D8-807F-AEFB056B9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9157" y="2380180"/>
            <a:ext cx="6776392" cy="171407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Delay Tolerant </a:t>
            </a:r>
            <a:br>
              <a:rPr lang="en-US" dirty="0">
                <a:solidFill>
                  <a:schemeClr val="bg1"/>
                </a:solidFill>
                <a:latin typeface="Franklin Gothic Demi Cond" panose="020B07060304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Linear Partition</a:t>
            </a:r>
          </a:p>
        </p:txBody>
      </p:sp>
    </p:spTree>
    <p:extLst>
      <p:ext uri="{BB962C8B-B14F-4D97-AF65-F5344CB8AC3E}">
        <p14:creationId xmlns:p14="http://schemas.microsoft.com/office/powerpoint/2010/main" val="2768799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A4345D8-6EF3-49A4-9202-0E7DB6FA4C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5672077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A4345D8-6EF3-49A4-9202-0E7DB6FA4C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D8D41AB-CCA0-47AF-9A06-EC7CFCA9A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Problem Importance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11C3D-B8E8-4096-A6BD-A2C6BD5C87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00885"/>
            <a:ext cx="9009509" cy="4351338"/>
          </a:xfrm>
        </p:spPr>
        <p:txBody>
          <a:bodyPr>
            <a:normAutofit/>
          </a:bodyPr>
          <a:lstStyle/>
          <a:p>
            <a:r>
              <a:rPr lang="en-US" dirty="0"/>
              <a:t>Finds minimum container capacity given known weights</a:t>
            </a:r>
          </a:p>
          <a:p>
            <a:r>
              <a:rPr lang="en-US" dirty="0"/>
              <a:t>Has similarities to the bin packing problem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Loading trucks with weight capacity constraints </a:t>
            </a:r>
            <a:r>
              <a:rPr lang="en-US" baseline="30000" dirty="0"/>
              <a:t>1</a:t>
            </a:r>
          </a:p>
          <a:p>
            <a:pPr lvl="1"/>
            <a:r>
              <a:rPr lang="en-US" dirty="0"/>
              <a:t>Video-on-demand </a:t>
            </a:r>
            <a:r>
              <a:rPr lang="en-US" baseline="30000" dirty="0"/>
              <a:t>2</a:t>
            </a:r>
          </a:p>
          <a:p>
            <a:pPr lvl="1"/>
            <a:r>
              <a:rPr lang="en-US" dirty="0"/>
              <a:t>Multiprocessor scheduling </a:t>
            </a:r>
            <a:r>
              <a:rPr lang="en-US" baseline="30000" dirty="0"/>
              <a:t>3</a:t>
            </a:r>
          </a:p>
          <a:p>
            <a:pPr lvl="1"/>
            <a:r>
              <a:rPr lang="en-US" dirty="0"/>
              <a:t>Job scheduling </a:t>
            </a:r>
            <a:r>
              <a:rPr lang="en-US" baseline="30000" dirty="0"/>
              <a:t>4</a:t>
            </a:r>
          </a:p>
          <a:p>
            <a:pPr lvl="1"/>
            <a:r>
              <a:rPr lang="en-US" dirty="0"/>
              <a:t>Cloud computing </a:t>
            </a:r>
            <a:r>
              <a:rPr lang="en-US" baseline="30000" dirty="0"/>
              <a:t>5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A7334F-B648-41F7-8ED7-3F5F7CD94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18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7716B76-1F9D-412B-B2FE-8D63E7A02B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7716B76-1F9D-412B-B2FE-8D63E7A02B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001A5A-BB04-4087-80EE-8BCCF3C05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Topics Covered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5B154-2604-47C9-B76E-A8D3F3E2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2179"/>
            <a:ext cx="10515600" cy="3974783"/>
          </a:xfrm>
        </p:spPr>
        <p:txBody>
          <a:bodyPr/>
          <a:lstStyle/>
          <a:p>
            <a:r>
              <a:rPr lang="en-US" dirty="0"/>
              <a:t>Problem Definition</a:t>
            </a:r>
          </a:p>
          <a:p>
            <a:r>
              <a:rPr lang="en-US" dirty="0"/>
              <a:t>Problem Importance</a:t>
            </a:r>
          </a:p>
          <a:p>
            <a:r>
              <a:rPr lang="en-US" dirty="0"/>
              <a:t>Solution</a:t>
            </a:r>
          </a:p>
          <a:p>
            <a:r>
              <a:rPr lang="en-US" dirty="0"/>
              <a:t>Empirical Results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FCB88C-34C6-4926-94E7-495ECC1AE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82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7716B76-1F9D-412B-B2FE-8D63E7A02B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7716B76-1F9D-412B-B2FE-8D63E7A02B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001A5A-BB04-4087-80EE-8BCCF3C05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Topics Covered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5B154-2604-47C9-B76E-A8D3F3E2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2179"/>
            <a:ext cx="10515600" cy="3974783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Problem Definition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Problem Importance</a:t>
            </a:r>
          </a:p>
          <a:p>
            <a:r>
              <a:rPr lang="en-US" dirty="0"/>
              <a:t>Solution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Recursive Definition</a:t>
            </a:r>
          </a:p>
          <a:p>
            <a:pPr lvl="1"/>
            <a:r>
              <a:rPr lang="en-US" dirty="0"/>
              <a:t>Base Case and Next Case</a:t>
            </a:r>
          </a:p>
          <a:p>
            <a:pPr lvl="1"/>
            <a:r>
              <a:rPr lang="en-US" dirty="0"/>
              <a:t>Optimality</a:t>
            </a:r>
          </a:p>
          <a:p>
            <a:pPr lvl="1"/>
            <a:r>
              <a:rPr lang="en-US" dirty="0"/>
              <a:t>Sample Execution</a:t>
            </a:r>
          </a:p>
          <a:p>
            <a:pPr lvl="1"/>
            <a:r>
              <a:rPr lang="en-US" dirty="0"/>
              <a:t>Insights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Empirical Results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DCA68A-6D3C-429E-9E6B-7BDB2B5BC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661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09B47F5-6F4B-4749-ADEF-8F9F7CE972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5672077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09B47F5-6F4B-4749-ADEF-8F9F7CE972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7DD1A69-CE72-474C-A6F5-BB7EA9E8D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 Cond" panose="020B0706030402020204" pitchFamily="34" charset="0"/>
              </a:rPr>
              <a:t>Solution: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84397-6AD7-496F-83FB-9542A18FFC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Use Dynamic Programming</a:t>
            </a:r>
          </a:p>
          <a:p>
            <a:r>
              <a:rPr lang="en-US" dirty="0"/>
              <a:t>Populate array with the minimum weights for each number of partitions and array lengths.</a:t>
            </a:r>
          </a:p>
          <a:p>
            <a:r>
              <a:rPr lang="en-US" dirty="0"/>
              <a:t>Reuse those minimum weights of k-1 partitions to calculate partition k’s weights</a:t>
            </a:r>
          </a:p>
          <a:p>
            <a:r>
              <a:rPr lang="en-US" dirty="0"/>
              <a:t>The last item calculated is the result of interest.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6D69E-B099-407E-8E10-BA23EC3A1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798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673B3CC-9366-44E5-8F95-5B13619F7A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5672077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673B3CC-9366-44E5-8F95-5B13619F7A8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816783-2850-4E83-B57A-F93021EAD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 Cond" panose="020B0706030402020204" pitchFamily="34" charset="0"/>
              </a:rPr>
              <a:t>Solution: Recursive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35E44-0355-4BD3-93FE-E7C0E2DE4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S[</a:t>
            </a:r>
            <a:r>
              <a:rPr lang="en-US" dirty="0" err="1"/>
              <a:t>i,j</a:t>
            </a:r>
            <a:r>
              <a:rPr lang="en-US" dirty="0"/>
              <a:t>] represent the minimum weight of the linear </a:t>
            </a:r>
            <a:r>
              <a:rPr lang="en-US" dirty="0" err="1"/>
              <a:t>i</a:t>
            </a:r>
            <a:r>
              <a:rPr lang="en-US" dirty="0"/>
              <a:t>-partition of array[1:j] </a:t>
            </a:r>
          </a:p>
          <a:p>
            <a:r>
              <a:rPr lang="en-US" dirty="0"/>
              <a:t>S[</a:t>
            </a:r>
            <a:r>
              <a:rPr lang="en-US" dirty="0" err="1"/>
              <a:t>i,j</a:t>
            </a:r>
            <a:r>
              <a:rPr lang="en-US" dirty="0"/>
              <a:t>] = </a:t>
            </a:r>
            <a:r>
              <a:rPr lang="en-US" dirty="0" err="1"/>
              <a:t>min_for_all</a:t>
            </a:r>
            <a:r>
              <a:rPr lang="en-US" dirty="0"/>
              <a:t> x_from_1_to_ j ( max( S[i-1,x] , sum(array[x+1:j]) 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AB03BD-3B06-4A6B-834E-7A1A7B26EC00}"/>
              </a:ext>
            </a:extLst>
          </p:cNvPr>
          <p:cNvSpPr txBox="1"/>
          <p:nvPr/>
        </p:nvSpPr>
        <p:spPr>
          <a:xfrm>
            <a:off x="2129790" y="6445767"/>
            <a:ext cx="7932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http://notexponential.com/382/minimizing-weight-of-a-linear-partition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14C68-59B7-4330-A807-B200E28B2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882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C80C9E9-D481-468D-AE7D-2A4A1F71D6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5672077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C80C9E9-D481-468D-AE7D-2A4A1F71D6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816783-2850-4E83-B57A-F93021EAD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 Cond" panose="020B0706030402020204" pitchFamily="34" charset="0"/>
              </a:rPr>
              <a:t>Solution: Base Case and Next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35E44-0355-4BD3-93FE-E7C0E2DE4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Base Case</a:t>
            </a:r>
          </a:p>
          <a:p>
            <a:r>
              <a:rPr lang="en-US" dirty="0"/>
              <a:t>S[1,j] = sum(array[1:j])</a:t>
            </a:r>
          </a:p>
          <a:p>
            <a:pPr marL="0" indent="0">
              <a:buNone/>
            </a:pPr>
            <a:r>
              <a:rPr lang="en-US" dirty="0"/>
              <a:t>Next Case</a:t>
            </a:r>
          </a:p>
          <a:p>
            <a:r>
              <a:rPr lang="en-US" dirty="0"/>
              <a:t>Let S[i-1,j] = minimum weight of the linear (i-1) partition of array[1:j] </a:t>
            </a:r>
          </a:p>
          <a:p>
            <a:r>
              <a:rPr lang="en-US" dirty="0"/>
              <a:t>Increase </a:t>
            </a:r>
            <a:r>
              <a:rPr lang="en-US" dirty="0" err="1"/>
              <a:t>i</a:t>
            </a:r>
            <a:r>
              <a:rPr lang="en-US" dirty="0"/>
              <a:t> from 2 to k</a:t>
            </a:r>
          </a:p>
          <a:p>
            <a:r>
              <a:rPr lang="en-US" dirty="0"/>
              <a:t>S[</a:t>
            </a:r>
            <a:r>
              <a:rPr lang="en-US" dirty="0" err="1"/>
              <a:t>i,j</a:t>
            </a:r>
            <a:r>
              <a:rPr lang="en-US" dirty="0"/>
              <a:t>] = </a:t>
            </a:r>
            <a:r>
              <a:rPr lang="en-US" dirty="0" err="1"/>
              <a:t>min_for_all</a:t>
            </a:r>
            <a:r>
              <a:rPr lang="en-US" dirty="0"/>
              <a:t> x_from_1_to_ j ( max( S[i-1,x] , sum(array[x+1:j]) )</a:t>
            </a:r>
          </a:p>
          <a:p>
            <a:r>
              <a:rPr lang="en-US" dirty="0"/>
              <a:t>S[</a:t>
            </a:r>
            <a:r>
              <a:rPr lang="en-US" dirty="0" err="1"/>
              <a:t>k,n</a:t>
            </a:r>
            <a:r>
              <a:rPr lang="en-US" dirty="0"/>
              <a:t>] is solution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AB03BD-3B06-4A6B-834E-7A1A7B26EC00}"/>
              </a:ext>
            </a:extLst>
          </p:cNvPr>
          <p:cNvSpPr txBox="1"/>
          <p:nvPr/>
        </p:nvSpPr>
        <p:spPr>
          <a:xfrm>
            <a:off x="2129790" y="6445767"/>
            <a:ext cx="7932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http://notexponential.com/382/minimizing-weight-of-a-linear-partition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4DB9F7-71A5-4E24-949F-FF3BAA2236C1}"/>
              </a:ext>
            </a:extLst>
          </p:cNvPr>
          <p:cNvSpPr/>
          <p:nvPr/>
        </p:nvSpPr>
        <p:spPr>
          <a:xfrm>
            <a:off x="6369161" y="4337941"/>
            <a:ext cx="1775702" cy="8466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992F99-AD36-4096-AE39-3DEF906F818A}"/>
              </a:ext>
            </a:extLst>
          </p:cNvPr>
          <p:cNvSpPr txBox="1"/>
          <p:nvPr/>
        </p:nvSpPr>
        <p:spPr>
          <a:xfrm>
            <a:off x="6192983" y="4010939"/>
            <a:ext cx="2128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Stored in S[</a:t>
            </a:r>
            <a:r>
              <a:rPr lang="en-US" dirty="0" err="1"/>
              <a:t>n,k</a:t>
            </a:r>
            <a:r>
              <a:rPr lang="en-US" dirty="0"/>
              <a:t>] array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A5F6349-A3CB-45CB-9CA3-9CE6D2501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910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2B5CB17-300D-4B18-873B-2D45CD0C3F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5672077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2B5CB17-300D-4B18-873B-2D45CD0C3F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816783-2850-4E83-B57A-F93021EAD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 Cond" panose="020B0706030402020204" pitchFamily="34" charset="0"/>
              </a:rPr>
              <a:t>Solution Optimality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35E44-0355-4BD3-93FE-E7C0E2DE4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Optimal substructure</a:t>
            </a:r>
          </a:p>
          <a:p>
            <a:r>
              <a:rPr lang="en-US" dirty="0"/>
              <a:t>Weights are computed by finding the min of all relevant possibilities. </a:t>
            </a:r>
          </a:p>
          <a:p>
            <a:r>
              <a:rPr lang="en-US" dirty="0"/>
              <a:t>If for any index, </a:t>
            </a:r>
          </a:p>
          <a:p>
            <a:pPr lvl="1"/>
            <a:r>
              <a:rPr lang="en-US" dirty="0"/>
              <a:t>a weight smaller than the one selected exists</a:t>
            </a:r>
          </a:p>
          <a:p>
            <a:pPr lvl="1"/>
            <a:r>
              <a:rPr lang="en-US" dirty="0"/>
              <a:t>it would have been selected instead</a:t>
            </a:r>
          </a:p>
          <a:p>
            <a:r>
              <a:rPr lang="en-US" dirty="0"/>
              <a:t>Array S[</a:t>
            </a:r>
            <a:r>
              <a:rPr lang="en-US" dirty="0" err="1"/>
              <a:t>i,j</a:t>
            </a:r>
            <a:r>
              <a:rPr lang="en-US" dirty="0"/>
              <a:t>] contains the optimal weights, for </a:t>
            </a:r>
            <a:r>
              <a:rPr lang="en-US" dirty="0" err="1"/>
              <a:t>i</a:t>
            </a:r>
            <a:r>
              <a:rPr lang="en-US" dirty="0"/>
              <a:t> partitions and length j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AB03BD-3B06-4A6B-834E-7A1A7B26EC00}"/>
              </a:ext>
            </a:extLst>
          </p:cNvPr>
          <p:cNvSpPr txBox="1"/>
          <p:nvPr/>
        </p:nvSpPr>
        <p:spPr>
          <a:xfrm>
            <a:off x="2129790" y="6445767"/>
            <a:ext cx="7932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http://notexponential.com/382/minimizing-weight-of-a-linear-partition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E0A3-F12E-4124-8083-4D2DB2C8C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27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0FEB6FC-D8B2-4CD8-BA27-075A9E1323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7871767"/>
              </p:ext>
            </p:extLst>
          </p:nvPr>
        </p:nvGraphicFramePr>
        <p:xfrm>
          <a:off x="-242443" y="-721089"/>
          <a:ext cx="12434443" cy="7579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4666400" imgH="8723520" progId="">
                  <p:embed/>
                </p:oleObj>
              </mc:Choice>
              <mc:Fallback>
                <p:oleObj r:id="rId3" imgW="14666400" imgH="872352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B0FEB6FC-D8B2-4CD8-BA27-075A9E1323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42443" y="-721089"/>
                        <a:ext cx="12434443" cy="7579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97EEB664-D043-4ADD-809D-EDBB88C72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4245"/>
            <a:ext cx="10515600" cy="3689509"/>
          </a:xfrm>
        </p:spPr>
        <p:txBody>
          <a:bodyPr anchor="ctr"/>
          <a:lstStyle/>
          <a:p>
            <a:pPr algn="ctr"/>
            <a:r>
              <a:rPr lang="en-US" sz="4400" dirty="0">
                <a:latin typeface="Franklin Gothic Demi Cond" panose="020B0706030402020204" pitchFamily="34" charset="0"/>
              </a:rPr>
              <a:t>Solution: Sample Execution</a:t>
            </a:r>
            <a:endParaRPr lang="en-US" dirty="0">
              <a:latin typeface="Franklin Gothic Demi Cond" panose="020B07060304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5CD10C-8CA5-485D-90E0-6FB66190D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996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FDD0C6-96D2-4E02-B338-1C38A8B44ACC}"/>
              </a:ext>
            </a:extLst>
          </p:cNvPr>
          <p:cNvSpPr/>
          <p:nvPr/>
        </p:nvSpPr>
        <p:spPr>
          <a:xfrm>
            <a:off x="560174" y="2624345"/>
            <a:ext cx="10297298" cy="94772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F920DBD-A6AF-4EC5-8C64-B3602CABA3E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0174" y="1938975"/>
          <a:ext cx="102972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graphicFrame>
        <p:nvGraphicFramePr>
          <p:cNvPr id="13" name="Table 4">
            <a:extLst>
              <a:ext uri="{FF2B5EF4-FFF2-40B4-BE49-F238E27FC236}">
                <a16:creationId xmlns:a16="http://schemas.microsoft.com/office/drawing/2014/main" id="{1156FD30-FFC3-40CF-80C5-E35B28CA7B56}"/>
              </a:ext>
            </a:extLst>
          </p:cNvPr>
          <p:cNvGraphicFramePr>
            <a:graphicFrameLocks/>
          </p:cNvGraphicFramePr>
          <p:nvPr/>
        </p:nvGraphicFramePr>
        <p:xfrm>
          <a:off x="4979260" y="4245360"/>
          <a:ext cx="13144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graphicFrame>
        <p:nvGraphicFramePr>
          <p:cNvPr id="15" name="Table 4">
            <a:extLst>
              <a:ext uri="{FF2B5EF4-FFF2-40B4-BE49-F238E27FC236}">
                <a16:creationId xmlns:a16="http://schemas.microsoft.com/office/drawing/2014/main" id="{8A744D81-2A01-4713-8BF5-B12B86FC0F3D}"/>
              </a:ext>
            </a:extLst>
          </p:cNvPr>
          <p:cNvGraphicFramePr>
            <a:graphicFrameLocks/>
          </p:cNvGraphicFramePr>
          <p:nvPr/>
        </p:nvGraphicFramePr>
        <p:xfrm>
          <a:off x="1035910" y="5322388"/>
          <a:ext cx="92011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1B7DA4C5-63C1-464B-B9C7-DA3E610098E4}"/>
              </a:ext>
            </a:extLst>
          </p:cNvPr>
          <p:cNvSpPr/>
          <p:nvPr/>
        </p:nvSpPr>
        <p:spPr>
          <a:xfrm>
            <a:off x="560174" y="3805881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22D24E-A185-4CFC-BFC1-DCB8D26FD77B}"/>
              </a:ext>
            </a:extLst>
          </p:cNvPr>
          <p:cNvSpPr/>
          <p:nvPr/>
        </p:nvSpPr>
        <p:spPr>
          <a:xfrm>
            <a:off x="560174" y="5014715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0EEEB7-B06A-4C8C-BEAD-89F858E3F0D4}"/>
              </a:ext>
            </a:extLst>
          </p:cNvPr>
          <p:cNvSpPr txBox="1"/>
          <p:nvPr/>
        </p:nvSpPr>
        <p:spPr>
          <a:xfrm>
            <a:off x="11055180" y="4046059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EE37F3-1ADF-4D47-B5C2-61F27C2EB3C6}"/>
              </a:ext>
            </a:extLst>
          </p:cNvPr>
          <p:cNvSpPr txBox="1"/>
          <p:nvPr/>
        </p:nvSpPr>
        <p:spPr>
          <a:xfrm>
            <a:off x="11055180" y="5123087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43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401A5E95-506E-407F-AFF9-A71A36005D43}"/>
              </a:ext>
            </a:extLst>
          </p:cNvPr>
          <p:cNvSpPr/>
          <p:nvPr/>
        </p:nvSpPr>
        <p:spPr>
          <a:xfrm rot="5400000">
            <a:off x="1676939" y="1498244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3C4AADD-74D5-4B98-9962-B4DACEA021C6}"/>
              </a:ext>
            </a:extLst>
          </p:cNvPr>
          <p:cNvSpPr txBox="1"/>
          <p:nvPr/>
        </p:nvSpPr>
        <p:spPr>
          <a:xfrm>
            <a:off x="6000751" y="2730195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43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A164EE-D40C-4DC6-8265-491D4585F92C}"/>
              </a:ext>
            </a:extLst>
          </p:cNvPr>
          <p:cNvSpPr txBox="1"/>
          <p:nvPr/>
        </p:nvSpPr>
        <p:spPr>
          <a:xfrm>
            <a:off x="4682697" y="2708461"/>
            <a:ext cx="11203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Min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8952B7D-8983-4772-8FB1-631D7F5ABFAE}"/>
              </a:ext>
            </a:extLst>
          </p:cNvPr>
          <p:cNvSpPr/>
          <p:nvPr/>
        </p:nvSpPr>
        <p:spPr>
          <a:xfrm>
            <a:off x="560174" y="2619320"/>
            <a:ext cx="1021491" cy="94772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53B5C19-2811-4AED-A0FE-EAB46AE342B7}"/>
              </a:ext>
            </a:extLst>
          </p:cNvPr>
          <p:cNvSpPr txBox="1"/>
          <p:nvPr/>
        </p:nvSpPr>
        <p:spPr>
          <a:xfrm>
            <a:off x="646670" y="2714561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C367D0-5FFF-4AC6-8128-C0980883B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145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08D52A4-6668-4ADA-8A9C-289067AF0347}"/>
              </a:ext>
            </a:extLst>
          </p:cNvPr>
          <p:cNvSpPr/>
          <p:nvPr/>
        </p:nvSpPr>
        <p:spPr>
          <a:xfrm>
            <a:off x="560174" y="3805881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A7C69D3-731F-42CC-919E-C1A8EAEC60D1}"/>
              </a:ext>
            </a:extLst>
          </p:cNvPr>
          <p:cNvSpPr/>
          <p:nvPr/>
        </p:nvSpPr>
        <p:spPr>
          <a:xfrm>
            <a:off x="560174" y="5014715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5756993D-2797-48CD-A4AB-209E440F8784}"/>
              </a:ext>
            </a:extLst>
          </p:cNvPr>
          <p:cNvGraphicFramePr>
            <a:graphicFrameLocks/>
          </p:cNvGraphicFramePr>
          <p:nvPr/>
        </p:nvGraphicFramePr>
        <p:xfrm>
          <a:off x="1765473" y="5354407"/>
          <a:ext cx="78867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790A5339-AD2C-4317-A178-ECB2B9265C66}"/>
              </a:ext>
            </a:extLst>
          </p:cNvPr>
          <p:cNvGraphicFramePr>
            <a:graphicFrameLocks/>
          </p:cNvGraphicFramePr>
          <p:nvPr/>
        </p:nvGraphicFramePr>
        <p:xfrm>
          <a:off x="4394373" y="4226139"/>
          <a:ext cx="26289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3F8BB3B-54B8-4293-9535-8D0C19DA0276}"/>
              </a:ext>
            </a:extLst>
          </p:cNvPr>
          <p:cNvSpPr txBox="1"/>
          <p:nvPr/>
        </p:nvSpPr>
        <p:spPr>
          <a:xfrm>
            <a:off x="11055180" y="4046059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14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8F7FBE-0FB3-44E0-BB8A-A35F291EFE59}"/>
              </a:ext>
            </a:extLst>
          </p:cNvPr>
          <p:cNvSpPr txBox="1"/>
          <p:nvPr/>
        </p:nvSpPr>
        <p:spPr>
          <a:xfrm>
            <a:off x="11055180" y="5123087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34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77D262B-A8D6-4AD2-827F-21BFD44D143F}"/>
              </a:ext>
            </a:extLst>
          </p:cNvPr>
          <p:cNvSpPr/>
          <p:nvPr/>
        </p:nvSpPr>
        <p:spPr>
          <a:xfrm>
            <a:off x="560174" y="2624345"/>
            <a:ext cx="10297298" cy="94772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8070547-0AC9-4584-B592-5C485CD96C51}"/>
              </a:ext>
            </a:extLst>
          </p:cNvPr>
          <p:cNvSpPr txBox="1"/>
          <p:nvPr/>
        </p:nvSpPr>
        <p:spPr>
          <a:xfrm>
            <a:off x="6000751" y="2730195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34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0C6A501-C9F6-4391-A54C-625E7C0BE40A}"/>
              </a:ext>
            </a:extLst>
          </p:cNvPr>
          <p:cNvSpPr txBox="1"/>
          <p:nvPr/>
        </p:nvSpPr>
        <p:spPr>
          <a:xfrm>
            <a:off x="4682697" y="2708461"/>
            <a:ext cx="11203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Min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6CF0A4F-C3BD-4A49-B369-CE57FC2AAEAE}"/>
              </a:ext>
            </a:extLst>
          </p:cNvPr>
          <p:cNvSpPr/>
          <p:nvPr/>
        </p:nvSpPr>
        <p:spPr>
          <a:xfrm>
            <a:off x="560174" y="2619320"/>
            <a:ext cx="1021491" cy="94772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732128F-1CD3-498F-A69C-96E84C67BE05}"/>
              </a:ext>
            </a:extLst>
          </p:cNvPr>
          <p:cNvSpPr txBox="1"/>
          <p:nvPr/>
        </p:nvSpPr>
        <p:spPr>
          <a:xfrm>
            <a:off x="646670" y="2714561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2</a:t>
            </a:r>
          </a:p>
        </p:txBody>
      </p:sp>
      <p:graphicFrame>
        <p:nvGraphicFramePr>
          <p:cNvPr id="37" name="Table 4">
            <a:extLst>
              <a:ext uri="{FF2B5EF4-FFF2-40B4-BE49-F238E27FC236}">
                <a16:creationId xmlns:a16="http://schemas.microsoft.com/office/drawing/2014/main" id="{12F59665-3A25-4033-B8B6-09B13A8D877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0174" y="1938975"/>
          <a:ext cx="102972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38" name="Arrow: Right 37">
            <a:extLst>
              <a:ext uri="{FF2B5EF4-FFF2-40B4-BE49-F238E27FC236}">
                <a16:creationId xmlns:a16="http://schemas.microsoft.com/office/drawing/2014/main" id="{A7BA97CE-90F7-4379-BBF1-55FF47D8EA6B}"/>
              </a:ext>
            </a:extLst>
          </p:cNvPr>
          <p:cNvSpPr/>
          <p:nvPr/>
        </p:nvSpPr>
        <p:spPr>
          <a:xfrm rot="5400000">
            <a:off x="2970279" y="1498245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A2DEA9-3DFF-4E3E-B337-979A8111F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722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6322B0D-CBF5-41BA-8B91-D24615E0D679}"/>
              </a:ext>
            </a:extLst>
          </p:cNvPr>
          <p:cNvSpPr/>
          <p:nvPr/>
        </p:nvSpPr>
        <p:spPr>
          <a:xfrm>
            <a:off x="4695975" y="4925986"/>
            <a:ext cx="5833244" cy="174777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4F14EB-9365-4C13-A1C7-6F9CA6BCBDFC}"/>
              </a:ext>
            </a:extLst>
          </p:cNvPr>
          <p:cNvSpPr/>
          <p:nvPr/>
        </p:nvSpPr>
        <p:spPr>
          <a:xfrm>
            <a:off x="4686734" y="4313477"/>
            <a:ext cx="5833244" cy="61250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6B16250-2B2A-4EDF-8C2A-4C024BF57A9D}"/>
              </a:ext>
            </a:extLst>
          </p:cNvPr>
          <p:cNvSpPr/>
          <p:nvPr/>
        </p:nvSpPr>
        <p:spPr>
          <a:xfrm>
            <a:off x="4695975" y="1827313"/>
            <a:ext cx="5833244" cy="61250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592DC2C-46CC-49EE-984E-E794D6FC160D}"/>
              </a:ext>
            </a:extLst>
          </p:cNvPr>
          <p:cNvSpPr/>
          <p:nvPr/>
        </p:nvSpPr>
        <p:spPr>
          <a:xfrm>
            <a:off x="4705216" y="2439822"/>
            <a:ext cx="5833244" cy="174777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AC33704-866C-40B5-8367-690E495267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4375069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9AC33704-866C-40B5-8367-690E495267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7633FCF-7D73-4391-A64A-9FAB70C5F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Team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04636-5BF3-4B5F-89B2-49ED86C45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0" y="1827313"/>
            <a:ext cx="5318760" cy="585106"/>
          </a:xfrm>
        </p:spPr>
        <p:txBody>
          <a:bodyPr anchor="b"/>
          <a:lstStyle/>
          <a:p>
            <a:pPr marL="0" indent="0" algn="ctr">
              <a:buNone/>
            </a:pPr>
            <a:r>
              <a:rPr lang="en-US" dirty="0"/>
              <a:t>Nelson Jaimes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7A6FE79-23B8-4762-B2D0-DCA481EDD8C0}"/>
              </a:ext>
            </a:extLst>
          </p:cNvPr>
          <p:cNvSpPr txBox="1">
            <a:spLocks/>
          </p:cNvSpPr>
          <p:nvPr/>
        </p:nvSpPr>
        <p:spPr>
          <a:xfrm>
            <a:off x="6341391" y="4281645"/>
            <a:ext cx="2432401" cy="603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Rana </a:t>
            </a:r>
            <a:r>
              <a:rPr lang="en-US" dirty="0" err="1"/>
              <a:t>Alsaadi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1986A4-8989-439A-B798-88D4352D03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40"/>
          <a:stretch/>
        </p:blipFill>
        <p:spPr>
          <a:xfrm>
            <a:off x="1791007" y="4313477"/>
            <a:ext cx="2734057" cy="23582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71CA25-28C4-4467-AD91-0BC9F7B6B4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1008" y="1829357"/>
            <a:ext cx="2734057" cy="235824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1EF836B-BE0E-4985-9868-883F0C4E294F}"/>
              </a:ext>
            </a:extLst>
          </p:cNvPr>
          <p:cNvSpPr txBox="1">
            <a:spLocks/>
          </p:cNvSpPr>
          <p:nvPr/>
        </p:nvSpPr>
        <p:spPr>
          <a:xfrm>
            <a:off x="5247284" y="5105988"/>
            <a:ext cx="4963516" cy="13055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Specializing in Computer Security</a:t>
            </a:r>
          </a:p>
          <a:p>
            <a:r>
              <a:rPr lang="en-US" sz="2000" dirty="0"/>
              <a:t>Business Informatics background</a:t>
            </a:r>
          </a:p>
          <a:p>
            <a:r>
              <a:rPr lang="en-US" sz="2000" dirty="0"/>
              <a:t>Likes cats</a:t>
            </a:r>
            <a:endParaRPr lang="en-US" sz="24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2302BDF-D3D5-4E3F-9758-17339374188A}"/>
              </a:ext>
            </a:extLst>
          </p:cNvPr>
          <p:cNvSpPr txBox="1">
            <a:spLocks/>
          </p:cNvSpPr>
          <p:nvPr/>
        </p:nvSpPr>
        <p:spPr>
          <a:xfrm>
            <a:off x="5247284" y="2660699"/>
            <a:ext cx="4620616" cy="1226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Specializing in Computer Science</a:t>
            </a:r>
          </a:p>
          <a:p>
            <a:r>
              <a:rPr lang="en-US" sz="2000" dirty="0"/>
              <a:t>Neuroscience background</a:t>
            </a:r>
          </a:p>
          <a:p>
            <a:r>
              <a:rPr lang="en-US" sz="2000" dirty="0"/>
              <a:t>Likes art</a:t>
            </a:r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8D21F1-4B2B-43B6-A4A6-C8AF8D1F8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1715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4">
            <a:extLst>
              <a:ext uri="{FF2B5EF4-FFF2-40B4-BE49-F238E27FC236}">
                <a16:creationId xmlns:a16="http://schemas.microsoft.com/office/drawing/2014/main" id="{51CAAA76-28E5-48EE-8B24-204B025B3199}"/>
              </a:ext>
            </a:extLst>
          </p:cNvPr>
          <p:cNvGraphicFramePr>
            <a:graphicFrameLocks/>
          </p:cNvGraphicFramePr>
          <p:nvPr/>
        </p:nvGraphicFramePr>
        <p:xfrm>
          <a:off x="3737148" y="4221686"/>
          <a:ext cx="39433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5EC90FA3-889A-4A83-B676-8203E1BFC745}"/>
              </a:ext>
            </a:extLst>
          </p:cNvPr>
          <p:cNvGraphicFramePr>
            <a:graphicFrameLocks/>
          </p:cNvGraphicFramePr>
          <p:nvPr/>
        </p:nvGraphicFramePr>
        <p:xfrm>
          <a:off x="2422698" y="5354407"/>
          <a:ext cx="65722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508C708E-1C07-40D4-88DE-B152622CB052}"/>
              </a:ext>
            </a:extLst>
          </p:cNvPr>
          <p:cNvSpPr/>
          <p:nvPr/>
        </p:nvSpPr>
        <p:spPr>
          <a:xfrm>
            <a:off x="560174" y="3805881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ACA9EB-5A67-4DEB-AAEB-EEB9DCF17B3A}"/>
              </a:ext>
            </a:extLst>
          </p:cNvPr>
          <p:cNvSpPr/>
          <p:nvPr/>
        </p:nvSpPr>
        <p:spPr>
          <a:xfrm>
            <a:off x="560174" y="5014715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33AD45-2365-447D-9D66-DF85513017F7}"/>
              </a:ext>
            </a:extLst>
          </p:cNvPr>
          <p:cNvSpPr txBox="1"/>
          <p:nvPr/>
        </p:nvSpPr>
        <p:spPr>
          <a:xfrm>
            <a:off x="11055180" y="4046059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4EF03E-0241-4D8B-B7B0-C47374A7A4DB}"/>
              </a:ext>
            </a:extLst>
          </p:cNvPr>
          <p:cNvSpPr txBox="1"/>
          <p:nvPr/>
        </p:nvSpPr>
        <p:spPr>
          <a:xfrm>
            <a:off x="11055180" y="5123087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31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3AA95EF-0D18-4AB9-8235-BAF764D19557}"/>
              </a:ext>
            </a:extLst>
          </p:cNvPr>
          <p:cNvSpPr/>
          <p:nvPr/>
        </p:nvSpPr>
        <p:spPr>
          <a:xfrm>
            <a:off x="560174" y="2624345"/>
            <a:ext cx="10297298" cy="94772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51D372-8A57-4267-A5DA-CD1B883EAC10}"/>
              </a:ext>
            </a:extLst>
          </p:cNvPr>
          <p:cNvSpPr txBox="1"/>
          <p:nvPr/>
        </p:nvSpPr>
        <p:spPr>
          <a:xfrm>
            <a:off x="6000751" y="2730195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31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9EC2BAF-56A2-440B-AECC-1CE79A133BF6}"/>
              </a:ext>
            </a:extLst>
          </p:cNvPr>
          <p:cNvSpPr txBox="1"/>
          <p:nvPr/>
        </p:nvSpPr>
        <p:spPr>
          <a:xfrm>
            <a:off x="4682697" y="2708461"/>
            <a:ext cx="11203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Min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A438506-FD5D-41BD-A6DF-243B612D74B2}"/>
              </a:ext>
            </a:extLst>
          </p:cNvPr>
          <p:cNvSpPr/>
          <p:nvPr/>
        </p:nvSpPr>
        <p:spPr>
          <a:xfrm>
            <a:off x="560174" y="2619320"/>
            <a:ext cx="1021491" cy="94772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2A88DD6-A2E9-4E72-A1A5-FEEB0749FBDD}"/>
              </a:ext>
            </a:extLst>
          </p:cNvPr>
          <p:cNvSpPr txBox="1"/>
          <p:nvPr/>
        </p:nvSpPr>
        <p:spPr>
          <a:xfrm>
            <a:off x="646670" y="2714561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2</a:t>
            </a:r>
          </a:p>
        </p:txBody>
      </p:sp>
      <p:graphicFrame>
        <p:nvGraphicFramePr>
          <p:cNvPr id="35" name="Table 4">
            <a:extLst>
              <a:ext uri="{FF2B5EF4-FFF2-40B4-BE49-F238E27FC236}">
                <a16:creationId xmlns:a16="http://schemas.microsoft.com/office/drawing/2014/main" id="{FA659052-A00C-4D2B-BDFF-3041FD236AF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0174" y="1938975"/>
          <a:ext cx="102972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36" name="Arrow: Right 35">
            <a:extLst>
              <a:ext uri="{FF2B5EF4-FFF2-40B4-BE49-F238E27FC236}">
                <a16:creationId xmlns:a16="http://schemas.microsoft.com/office/drawing/2014/main" id="{D6F30F69-2D14-439D-BFC9-74EC55EA4611}"/>
              </a:ext>
            </a:extLst>
          </p:cNvPr>
          <p:cNvSpPr/>
          <p:nvPr/>
        </p:nvSpPr>
        <p:spPr>
          <a:xfrm rot="5400000">
            <a:off x="4247146" y="1498245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D71D40-DB0B-4FF0-80CB-6A3E9935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123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4470CAC6-0E5E-4D3D-B252-E7E65D20FC0F}"/>
              </a:ext>
            </a:extLst>
          </p:cNvPr>
          <p:cNvGraphicFramePr>
            <a:graphicFrameLocks/>
          </p:cNvGraphicFramePr>
          <p:nvPr/>
        </p:nvGraphicFramePr>
        <p:xfrm>
          <a:off x="3172597" y="4221686"/>
          <a:ext cx="52578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D2E5209F-C7E2-4511-9DB9-69BEBC555AE1}"/>
              </a:ext>
            </a:extLst>
          </p:cNvPr>
          <p:cNvSpPr/>
          <p:nvPr/>
        </p:nvSpPr>
        <p:spPr>
          <a:xfrm>
            <a:off x="560174" y="3805881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22B2A4-78E9-487F-9F7C-3F72BAF8DAE7}"/>
              </a:ext>
            </a:extLst>
          </p:cNvPr>
          <p:cNvSpPr/>
          <p:nvPr/>
        </p:nvSpPr>
        <p:spPr>
          <a:xfrm>
            <a:off x="560174" y="5014715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1C697F-2830-4803-8095-A63723DBA9FA}"/>
              </a:ext>
            </a:extLst>
          </p:cNvPr>
          <p:cNvSpPr txBox="1"/>
          <p:nvPr/>
        </p:nvSpPr>
        <p:spPr>
          <a:xfrm>
            <a:off x="11055180" y="4046059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19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685E8E-C475-45D1-950F-F8DC0B964F8F}"/>
              </a:ext>
            </a:extLst>
          </p:cNvPr>
          <p:cNvSpPr txBox="1"/>
          <p:nvPr/>
        </p:nvSpPr>
        <p:spPr>
          <a:xfrm>
            <a:off x="11055180" y="5123087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29</a:t>
            </a:r>
          </a:p>
        </p:txBody>
      </p:sp>
      <p:graphicFrame>
        <p:nvGraphicFramePr>
          <p:cNvPr id="14" name="Table 4">
            <a:extLst>
              <a:ext uri="{FF2B5EF4-FFF2-40B4-BE49-F238E27FC236}">
                <a16:creationId xmlns:a16="http://schemas.microsoft.com/office/drawing/2014/main" id="{4245E066-6F56-46F1-AF1F-553BE7E3492C}"/>
              </a:ext>
            </a:extLst>
          </p:cNvPr>
          <p:cNvGraphicFramePr>
            <a:graphicFrameLocks/>
          </p:cNvGraphicFramePr>
          <p:nvPr/>
        </p:nvGraphicFramePr>
        <p:xfrm>
          <a:off x="3079923" y="5354407"/>
          <a:ext cx="52578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20" name="Rectangle 19">
            <a:extLst>
              <a:ext uri="{FF2B5EF4-FFF2-40B4-BE49-F238E27FC236}">
                <a16:creationId xmlns:a16="http://schemas.microsoft.com/office/drawing/2014/main" id="{179447A2-D893-4D31-90F8-01FF31FC1698}"/>
              </a:ext>
            </a:extLst>
          </p:cNvPr>
          <p:cNvSpPr/>
          <p:nvPr/>
        </p:nvSpPr>
        <p:spPr>
          <a:xfrm>
            <a:off x="560174" y="2624345"/>
            <a:ext cx="10297298" cy="94772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C79C51A-638F-4B9D-AAE7-9D9A9404B27C}"/>
              </a:ext>
            </a:extLst>
          </p:cNvPr>
          <p:cNvSpPr txBox="1"/>
          <p:nvPr/>
        </p:nvSpPr>
        <p:spPr>
          <a:xfrm>
            <a:off x="6000751" y="2730195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29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36A8AD-7BB9-4820-866D-793BB1312AD9}"/>
              </a:ext>
            </a:extLst>
          </p:cNvPr>
          <p:cNvSpPr txBox="1"/>
          <p:nvPr/>
        </p:nvSpPr>
        <p:spPr>
          <a:xfrm>
            <a:off x="4682697" y="2708461"/>
            <a:ext cx="11203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Min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EA059C6-D91E-4009-A552-B372881F7CB2}"/>
              </a:ext>
            </a:extLst>
          </p:cNvPr>
          <p:cNvSpPr/>
          <p:nvPr/>
        </p:nvSpPr>
        <p:spPr>
          <a:xfrm>
            <a:off x="560174" y="2619320"/>
            <a:ext cx="1021491" cy="94772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223EE5-75AB-4865-AC4F-F2FE3F801C06}"/>
              </a:ext>
            </a:extLst>
          </p:cNvPr>
          <p:cNvSpPr txBox="1"/>
          <p:nvPr/>
        </p:nvSpPr>
        <p:spPr>
          <a:xfrm>
            <a:off x="646670" y="2714561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2</a:t>
            </a:r>
          </a:p>
        </p:txBody>
      </p:sp>
      <p:graphicFrame>
        <p:nvGraphicFramePr>
          <p:cNvPr id="32" name="Table 4">
            <a:extLst>
              <a:ext uri="{FF2B5EF4-FFF2-40B4-BE49-F238E27FC236}">
                <a16:creationId xmlns:a16="http://schemas.microsoft.com/office/drawing/2014/main" id="{DC204BE3-D02F-4603-8777-27B970F3CFA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0174" y="1938975"/>
          <a:ext cx="102972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33" name="Arrow: Right 32">
            <a:extLst>
              <a:ext uri="{FF2B5EF4-FFF2-40B4-BE49-F238E27FC236}">
                <a16:creationId xmlns:a16="http://schemas.microsoft.com/office/drawing/2014/main" id="{EB56B058-8923-4D87-B0E7-2E4C0C8995A8}"/>
              </a:ext>
            </a:extLst>
          </p:cNvPr>
          <p:cNvSpPr/>
          <p:nvPr/>
        </p:nvSpPr>
        <p:spPr>
          <a:xfrm rot="5400000">
            <a:off x="5540487" y="1498245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066BC7-605A-4083-BD3A-083BF695F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072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6F28880B-30B4-403F-976E-2B98358B5486}"/>
              </a:ext>
            </a:extLst>
          </p:cNvPr>
          <p:cNvGraphicFramePr>
            <a:graphicFrameLocks/>
          </p:cNvGraphicFramePr>
          <p:nvPr/>
        </p:nvGraphicFramePr>
        <p:xfrm>
          <a:off x="2515372" y="4234857"/>
          <a:ext cx="65722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8AF90FD2-0EC2-40A3-B499-6047B38D5E1A}"/>
              </a:ext>
            </a:extLst>
          </p:cNvPr>
          <p:cNvSpPr/>
          <p:nvPr/>
        </p:nvSpPr>
        <p:spPr>
          <a:xfrm>
            <a:off x="560174" y="3805881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71F461-4D3C-4199-86C5-1DD756475F0E}"/>
              </a:ext>
            </a:extLst>
          </p:cNvPr>
          <p:cNvSpPr/>
          <p:nvPr/>
        </p:nvSpPr>
        <p:spPr>
          <a:xfrm>
            <a:off x="560174" y="5014715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F84B33-0920-4C4B-B0DB-5809EB208A97}"/>
              </a:ext>
            </a:extLst>
          </p:cNvPr>
          <p:cNvSpPr txBox="1"/>
          <p:nvPr/>
        </p:nvSpPr>
        <p:spPr>
          <a:xfrm>
            <a:off x="11055180" y="4046059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27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47DEC2-870E-430D-BE47-DFC50745BA4D}"/>
              </a:ext>
            </a:extLst>
          </p:cNvPr>
          <p:cNvSpPr txBox="1"/>
          <p:nvPr/>
        </p:nvSpPr>
        <p:spPr>
          <a:xfrm>
            <a:off x="11055180" y="5123087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21</a:t>
            </a:r>
          </a:p>
        </p:txBody>
      </p:sp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9CB86E29-050E-4AED-8C8C-C5CE26936EC9}"/>
              </a:ext>
            </a:extLst>
          </p:cNvPr>
          <p:cNvGraphicFramePr>
            <a:graphicFrameLocks/>
          </p:cNvGraphicFramePr>
          <p:nvPr/>
        </p:nvGraphicFramePr>
        <p:xfrm>
          <a:off x="3737148" y="5354407"/>
          <a:ext cx="39433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EAC036E6-CEE1-4489-ABDB-39E38BBCAD6F}"/>
              </a:ext>
            </a:extLst>
          </p:cNvPr>
          <p:cNvSpPr/>
          <p:nvPr/>
        </p:nvSpPr>
        <p:spPr>
          <a:xfrm>
            <a:off x="560174" y="2624345"/>
            <a:ext cx="10297298" cy="94772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6706305-6F7F-4D01-82CB-895A979A1C5E}"/>
              </a:ext>
            </a:extLst>
          </p:cNvPr>
          <p:cNvSpPr txBox="1"/>
          <p:nvPr/>
        </p:nvSpPr>
        <p:spPr>
          <a:xfrm>
            <a:off x="6000751" y="2730195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27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CF5C06-0C46-4CB4-8171-C922C0A0AB00}"/>
              </a:ext>
            </a:extLst>
          </p:cNvPr>
          <p:cNvSpPr txBox="1"/>
          <p:nvPr/>
        </p:nvSpPr>
        <p:spPr>
          <a:xfrm>
            <a:off x="4682697" y="2708461"/>
            <a:ext cx="11203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Min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D5B1C1-6149-4EE4-968F-BA47A1D80381}"/>
              </a:ext>
            </a:extLst>
          </p:cNvPr>
          <p:cNvSpPr/>
          <p:nvPr/>
        </p:nvSpPr>
        <p:spPr>
          <a:xfrm>
            <a:off x="560174" y="2619320"/>
            <a:ext cx="1021491" cy="94772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9E7288-70F2-4B67-90D5-5629F0D34531}"/>
              </a:ext>
            </a:extLst>
          </p:cNvPr>
          <p:cNvSpPr txBox="1"/>
          <p:nvPr/>
        </p:nvSpPr>
        <p:spPr>
          <a:xfrm>
            <a:off x="646670" y="2714561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2</a:t>
            </a:r>
          </a:p>
        </p:txBody>
      </p:sp>
      <p:graphicFrame>
        <p:nvGraphicFramePr>
          <p:cNvPr id="30" name="Table 4">
            <a:extLst>
              <a:ext uri="{FF2B5EF4-FFF2-40B4-BE49-F238E27FC236}">
                <a16:creationId xmlns:a16="http://schemas.microsoft.com/office/drawing/2014/main" id="{42FBF945-75AA-4637-BCD0-EED19586DEB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0174" y="1938975"/>
          <a:ext cx="102972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31" name="Arrow: Right 30">
            <a:extLst>
              <a:ext uri="{FF2B5EF4-FFF2-40B4-BE49-F238E27FC236}">
                <a16:creationId xmlns:a16="http://schemas.microsoft.com/office/drawing/2014/main" id="{6EEE7685-3B73-437F-8DD9-E275C91EC44C}"/>
              </a:ext>
            </a:extLst>
          </p:cNvPr>
          <p:cNvSpPr/>
          <p:nvPr/>
        </p:nvSpPr>
        <p:spPr>
          <a:xfrm rot="5400000">
            <a:off x="6836403" y="1498245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EA01E5-0172-4814-AE19-AA236EC0C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8310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24ACFD9C-7BE3-4105-BEF5-F5DF5CBBA7BD}"/>
              </a:ext>
            </a:extLst>
          </p:cNvPr>
          <p:cNvGraphicFramePr>
            <a:graphicFrameLocks/>
          </p:cNvGraphicFramePr>
          <p:nvPr/>
        </p:nvGraphicFramePr>
        <p:xfrm>
          <a:off x="1765473" y="4221393"/>
          <a:ext cx="78867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A1CCF090-630C-4CCC-86AF-2176877E7C57}"/>
              </a:ext>
            </a:extLst>
          </p:cNvPr>
          <p:cNvSpPr/>
          <p:nvPr/>
        </p:nvSpPr>
        <p:spPr>
          <a:xfrm>
            <a:off x="560174" y="3805881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0FD9D7-4CD6-4DEC-A8BF-9878979AFD74}"/>
              </a:ext>
            </a:extLst>
          </p:cNvPr>
          <p:cNvSpPr/>
          <p:nvPr/>
        </p:nvSpPr>
        <p:spPr>
          <a:xfrm>
            <a:off x="560174" y="5014715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481731-2963-461D-AD61-F40B5548DB11}"/>
              </a:ext>
            </a:extLst>
          </p:cNvPr>
          <p:cNvSpPr txBox="1"/>
          <p:nvPr/>
        </p:nvSpPr>
        <p:spPr>
          <a:xfrm>
            <a:off x="11055180" y="4046059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31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2D78A3-C4D4-4606-A953-B0095C4F69E8}"/>
              </a:ext>
            </a:extLst>
          </p:cNvPr>
          <p:cNvSpPr txBox="1"/>
          <p:nvPr/>
        </p:nvSpPr>
        <p:spPr>
          <a:xfrm>
            <a:off x="11055180" y="5123087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17</a:t>
            </a:r>
          </a:p>
        </p:txBody>
      </p:sp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400657AD-0D3D-4014-A80D-872141B1C7D8}"/>
              </a:ext>
            </a:extLst>
          </p:cNvPr>
          <p:cNvGraphicFramePr>
            <a:graphicFrameLocks/>
          </p:cNvGraphicFramePr>
          <p:nvPr/>
        </p:nvGraphicFramePr>
        <p:xfrm>
          <a:off x="4394373" y="5354407"/>
          <a:ext cx="26289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6EF78C5F-39A5-4328-8109-5CE2A4892C08}"/>
              </a:ext>
            </a:extLst>
          </p:cNvPr>
          <p:cNvSpPr/>
          <p:nvPr/>
        </p:nvSpPr>
        <p:spPr>
          <a:xfrm>
            <a:off x="560174" y="2624345"/>
            <a:ext cx="10297298" cy="94772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EF8ACD-B44D-40D3-8F05-C2FE849D1870}"/>
              </a:ext>
            </a:extLst>
          </p:cNvPr>
          <p:cNvSpPr txBox="1"/>
          <p:nvPr/>
        </p:nvSpPr>
        <p:spPr>
          <a:xfrm>
            <a:off x="6000751" y="2730195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27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B1CFC60-5BEB-4BAE-A36D-02AD9D1484CC}"/>
              </a:ext>
            </a:extLst>
          </p:cNvPr>
          <p:cNvSpPr txBox="1"/>
          <p:nvPr/>
        </p:nvSpPr>
        <p:spPr>
          <a:xfrm>
            <a:off x="4682697" y="2708461"/>
            <a:ext cx="11203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Min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38463C-3929-43E8-B1EF-07CD795439BA}"/>
              </a:ext>
            </a:extLst>
          </p:cNvPr>
          <p:cNvSpPr/>
          <p:nvPr/>
        </p:nvSpPr>
        <p:spPr>
          <a:xfrm>
            <a:off x="560174" y="2619320"/>
            <a:ext cx="1021491" cy="94772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3F0262-27B2-43FB-98F8-6C564E0819A1}"/>
              </a:ext>
            </a:extLst>
          </p:cNvPr>
          <p:cNvSpPr txBox="1"/>
          <p:nvPr/>
        </p:nvSpPr>
        <p:spPr>
          <a:xfrm>
            <a:off x="646670" y="2714561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2</a:t>
            </a:r>
          </a:p>
        </p:txBody>
      </p:sp>
      <p:graphicFrame>
        <p:nvGraphicFramePr>
          <p:cNvPr id="28" name="Table 4">
            <a:extLst>
              <a:ext uri="{FF2B5EF4-FFF2-40B4-BE49-F238E27FC236}">
                <a16:creationId xmlns:a16="http://schemas.microsoft.com/office/drawing/2014/main" id="{994653E5-C3F5-4F7F-A75E-F264C2346C3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0174" y="1938975"/>
          <a:ext cx="102972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29" name="Arrow: Right 28">
            <a:extLst>
              <a:ext uri="{FF2B5EF4-FFF2-40B4-BE49-F238E27FC236}">
                <a16:creationId xmlns:a16="http://schemas.microsoft.com/office/drawing/2014/main" id="{A439A7FC-7097-4F5C-80A2-E176C0A6CE48}"/>
              </a:ext>
            </a:extLst>
          </p:cNvPr>
          <p:cNvSpPr/>
          <p:nvPr/>
        </p:nvSpPr>
        <p:spPr>
          <a:xfrm rot="5400000">
            <a:off x="8118930" y="1498245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377209-39E0-4B07-B5C4-BEF6940B3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271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81C89C-ABDE-4645-AD9F-2460BAD23904}"/>
              </a:ext>
            </a:extLst>
          </p:cNvPr>
          <p:cNvSpPr/>
          <p:nvPr/>
        </p:nvSpPr>
        <p:spPr>
          <a:xfrm>
            <a:off x="560174" y="3805881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4BB8BF-378C-4A7F-BC17-9CAAEC771140}"/>
              </a:ext>
            </a:extLst>
          </p:cNvPr>
          <p:cNvSpPr/>
          <p:nvPr/>
        </p:nvSpPr>
        <p:spPr>
          <a:xfrm>
            <a:off x="560174" y="5014715"/>
            <a:ext cx="10297298" cy="10544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B8B0BF-3289-47EB-942E-8AE6CB4E92A9}"/>
              </a:ext>
            </a:extLst>
          </p:cNvPr>
          <p:cNvSpPr txBox="1"/>
          <p:nvPr/>
        </p:nvSpPr>
        <p:spPr>
          <a:xfrm>
            <a:off x="11055180" y="4046059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37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45FBD4-8279-4966-AD5C-C70899C2B332}"/>
              </a:ext>
            </a:extLst>
          </p:cNvPr>
          <p:cNvSpPr txBox="1"/>
          <p:nvPr/>
        </p:nvSpPr>
        <p:spPr>
          <a:xfrm>
            <a:off x="11055180" y="5123087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11</a:t>
            </a:r>
          </a:p>
        </p:txBody>
      </p:sp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94969872-1E4E-4DBC-BD06-9314C060137B}"/>
              </a:ext>
            </a:extLst>
          </p:cNvPr>
          <p:cNvGraphicFramePr>
            <a:graphicFrameLocks/>
          </p:cNvGraphicFramePr>
          <p:nvPr/>
        </p:nvGraphicFramePr>
        <p:xfrm>
          <a:off x="5051598" y="5354407"/>
          <a:ext cx="13144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A5F0669D-8E29-4D7B-B4EB-4AD8DA06FB1C}"/>
              </a:ext>
            </a:extLst>
          </p:cNvPr>
          <p:cNvGraphicFramePr>
            <a:graphicFrameLocks/>
          </p:cNvGraphicFramePr>
          <p:nvPr/>
        </p:nvGraphicFramePr>
        <p:xfrm>
          <a:off x="1108248" y="4147682"/>
          <a:ext cx="920115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0DDF0E6E-5F2F-431A-AAD0-3408A5D6D6E7}"/>
              </a:ext>
            </a:extLst>
          </p:cNvPr>
          <p:cNvSpPr/>
          <p:nvPr/>
        </p:nvSpPr>
        <p:spPr>
          <a:xfrm>
            <a:off x="560174" y="2624345"/>
            <a:ext cx="10297298" cy="94772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5A6805-67A0-4289-8B8D-8D54E41CF052}"/>
              </a:ext>
            </a:extLst>
          </p:cNvPr>
          <p:cNvSpPr txBox="1"/>
          <p:nvPr/>
        </p:nvSpPr>
        <p:spPr>
          <a:xfrm>
            <a:off x="6000751" y="2730195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27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F4153A-AAE8-4023-8FD6-799C851E5D86}"/>
              </a:ext>
            </a:extLst>
          </p:cNvPr>
          <p:cNvSpPr txBox="1"/>
          <p:nvPr/>
        </p:nvSpPr>
        <p:spPr>
          <a:xfrm>
            <a:off x="4682697" y="2708461"/>
            <a:ext cx="11203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Min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DFC354D-2AD3-41A7-9476-BEE90C599D5B}"/>
              </a:ext>
            </a:extLst>
          </p:cNvPr>
          <p:cNvSpPr/>
          <p:nvPr/>
        </p:nvSpPr>
        <p:spPr>
          <a:xfrm>
            <a:off x="560174" y="2619320"/>
            <a:ext cx="1021491" cy="94772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34E367-6ADE-4941-9FAD-5032F1EF53CD}"/>
              </a:ext>
            </a:extLst>
          </p:cNvPr>
          <p:cNvSpPr txBox="1"/>
          <p:nvPr/>
        </p:nvSpPr>
        <p:spPr>
          <a:xfrm>
            <a:off x="646670" y="2714561"/>
            <a:ext cx="848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2</a:t>
            </a:r>
          </a:p>
        </p:txBody>
      </p:sp>
      <p:graphicFrame>
        <p:nvGraphicFramePr>
          <p:cNvPr id="26" name="Table 4">
            <a:extLst>
              <a:ext uri="{FF2B5EF4-FFF2-40B4-BE49-F238E27FC236}">
                <a16:creationId xmlns:a16="http://schemas.microsoft.com/office/drawing/2014/main" id="{C0C05853-397D-4405-85BE-5C689902276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0174" y="1938975"/>
          <a:ext cx="102972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27" name="Arrow: Right 26">
            <a:extLst>
              <a:ext uri="{FF2B5EF4-FFF2-40B4-BE49-F238E27FC236}">
                <a16:creationId xmlns:a16="http://schemas.microsoft.com/office/drawing/2014/main" id="{9D82A6C5-0879-42DD-92EE-17EE626A6B7E}"/>
              </a:ext>
            </a:extLst>
          </p:cNvPr>
          <p:cNvSpPr/>
          <p:nvPr/>
        </p:nvSpPr>
        <p:spPr>
          <a:xfrm rot="5400000">
            <a:off x="9395796" y="1498245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896199-4603-4C0C-99C5-B6A20643C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385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67451E02-C112-4394-99AA-39E1915BE8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8966031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67451E02-C112-4394-99AA-39E1915BE8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0DDF0E6E-5F2F-431A-AAD0-3408A5D6D6E7}"/>
              </a:ext>
            </a:extLst>
          </p:cNvPr>
          <p:cNvSpPr/>
          <p:nvPr/>
        </p:nvSpPr>
        <p:spPr>
          <a:xfrm>
            <a:off x="560174" y="4144435"/>
            <a:ext cx="3838831" cy="61258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9C07C6-440A-4829-81EC-C96E899DBE3F}"/>
              </a:ext>
            </a:extLst>
          </p:cNvPr>
          <p:cNvSpPr/>
          <p:nvPr/>
        </p:nvSpPr>
        <p:spPr>
          <a:xfrm>
            <a:off x="4423718" y="4137858"/>
            <a:ext cx="6433751" cy="61258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530969-3270-4863-8A36-322E0FCFE02C}"/>
              </a:ext>
            </a:extLst>
          </p:cNvPr>
          <p:cNvSpPr txBox="1"/>
          <p:nvPr/>
        </p:nvSpPr>
        <p:spPr>
          <a:xfrm>
            <a:off x="1717589" y="4144435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Min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DD8CAB8-F44A-44E7-9591-1F43ACAF564C}"/>
              </a:ext>
            </a:extLst>
          </p:cNvPr>
          <p:cNvSpPr/>
          <p:nvPr/>
        </p:nvSpPr>
        <p:spPr>
          <a:xfrm>
            <a:off x="4423719" y="4132833"/>
            <a:ext cx="568412" cy="61258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A8576C1-10AE-4D84-BE31-DEC977484C38}"/>
              </a:ext>
            </a:extLst>
          </p:cNvPr>
          <p:cNvSpPr txBox="1"/>
          <p:nvPr/>
        </p:nvSpPr>
        <p:spPr>
          <a:xfrm>
            <a:off x="4485501" y="4190760"/>
            <a:ext cx="461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2</a:t>
            </a:r>
          </a:p>
        </p:txBody>
      </p:sp>
      <p:graphicFrame>
        <p:nvGraphicFramePr>
          <p:cNvPr id="27" name="Table 4">
            <a:extLst>
              <a:ext uri="{FF2B5EF4-FFF2-40B4-BE49-F238E27FC236}">
                <a16:creationId xmlns:a16="http://schemas.microsoft.com/office/drawing/2014/main" id="{C0924150-54EE-4441-BCD9-648D8CF8B0D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0174" y="2671174"/>
          <a:ext cx="102972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28" name="Arrow: Right 27">
            <a:extLst>
              <a:ext uri="{FF2B5EF4-FFF2-40B4-BE49-F238E27FC236}">
                <a16:creationId xmlns:a16="http://schemas.microsoft.com/office/drawing/2014/main" id="{9C1A39EC-6F09-45C5-83CD-2B767DDAFBC3}"/>
              </a:ext>
            </a:extLst>
          </p:cNvPr>
          <p:cNvSpPr/>
          <p:nvPr/>
        </p:nvSpPr>
        <p:spPr>
          <a:xfrm rot="5400000">
            <a:off x="8118932" y="2126090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DADBC2F2-5626-4238-8D62-27BE23D22639}"/>
              </a:ext>
            </a:extLst>
          </p:cNvPr>
          <p:cNvSpPr/>
          <p:nvPr/>
        </p:nvSpPr>
        <p:spPr>
          <a:xfrm rot="5400000">
            <a:off x="1704743" y="2128294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81157EC-AEE8-4E65-B9CD-42B75B6A8531}"/>
              </a:ext>
            </a:extLst>
          </p:cNvPr>
          <p:cNvSpPr/>
          <p:nvPr/>
        </p:nvSpPr>
        <p:spPr>
          <a:xfrm>
            <a:off x="560174" y="2504630"/>
            <a:ext cx="3863545" cy="904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9A2AE85-B839-4559-8A43-2BFB7FD16A26}"/>
              </a:ext>
            </a:extLst>
          </p:cNvPr>
          <p:cNvSpPr/>
          <p:nvPr/>
        </p:nvSpPr>
        <p:spPr>
          <a:xfrm>
            <a:off x="560172" y="4132833"/>
            <a:ext cx="568412" cy="61258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96B8BE6-330C-4870-A90B-CADCEC7C4E81}"/>
              </a:ext>
            </a:extLst>
          </p:cNvPr>
          <p:cNvSpPr txBox="1"/>
          <p:nvPr/>
        </p:nvSpPr>
        <p:spPr>
          <a:xfrm>
            <a:off x="621954" y="4190760"/>
            <a:ext cx="461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EB845C-5849-4784-A885-8150FE67B0A0}"/>
              </a:ext>
            </a:extLst>
          </p:cNvPr>
          <p:cNvSpPr txBox="1"/>
          <p:nvPr/>
        </p:nvSpPr>
        <p:spPr>
          <a:xfrm>
            <a:off x="2730840" y="4151762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12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A35FEFA-176B-4A28-A3F3-CA4CE0D0E7B3}"/>
              </a:ext>
            </a:extLst>
          </p:cNvPr>
          <p:cNvSpPr/>
          <p:nvPr/>
        </p:nvSpPr>
        <p:spPr>
          <a:xfrm>
            <a:off x="560172" y="3410442"/>
            <a:ext cx="10297296" cy="61258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855390-6D96-4083-9F5E-409ADF7BC77B}"/>
              </a:ext>
            </a:extLst>
          </p:cNvPr>
          <p:cNvSpPr/>
          <p:nvPr/>
        </p:nvSpPr>
        <p:spPr>
          <a:xfrm>
            <a:off x="560173" y="3405417"/>
            <a:ext cx="568412" cy="61258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97AA44-B38E-4B23-AF90-6ACE52D9D789}"/>
              </a:ext>
            </a:extLst>
          </p:cNvPr>
          <p:cNvSpPr txBox="1"/>
          <p:nvPr/>
        </p:nvSpPr>
        <p:spPr>
          <a:xfrm>
            <a:off x="621955" y="3463344"/>
            <a:ext cx="461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9B3DA20-B23B-4371-8E66-9CF0A7CEDE09}"/>
              </a:ext>
            </a:extLst>
          </p:cNvPr>
          <p:cNvSpPr txBox="1"/>
          <p:nvPr/>
        </p:nvSpPr>
        <p:spPr>
          <a:xfrm>
            <a:off x="6779741" y="4149414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Min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37F1CA8-F7C0-47FF-A694-759EF58AD1EA}"/>
              </a:ext>
            </a:extLst>
          </p:cNvPr>
          <p:cNvSpPr txBox="1"/>
          <p:nvPr/>
        </p:nvSpPr>
        <p:spPr>
          <a:xfrm>
            <a:off x="7792992" y="4156741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17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9D76EF5-7B32-46B0-AEE5-501700429DB1}"/>
              </a:ext>
            </a:extLst>
          </p:cNvPr>
          <p:cNvSpPr txBox="1"/>
          <p:nvPr/>
        </p:nvSpPr>
        <p:spPr>
          <a:xfrm>
            <a:off x="4646142" y="3421673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Min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518250A-B994-4BC0-B45F-F99FE8522F59}"/>
              </a:ext>
            </a:extLst>
          </p:cNvPr>
          <p:cNvSpPr txBox="1"/>
          <p:nvPr/>
        </p:nvSpPr>
        <p:spPr>
          <a:xfrm>
            <a:off x="5659393" y="3429000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17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E47B12-479D-4510-BD9C-1114FA6CA03F}"/>
              </a:ext>
            </a:extLst>
          </p:cNvPr>
          <p:cNvSpPr txBox="1">
            <a:spLocks/>
          </p:cNvSpPr>
          <p:nvPr/>
        </p:nvSpPr>
        <p:spPr>
          <a:xfrm>
            <a:off x="619896" y="5280385"/>
            <a:ext cx="10515600" cy="18560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Min weight of (k-1 partitions) useful for min weight of (k partitions)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9CFACC0-9BDD-4694-8136-3EA7D5B16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 Cond" panose="020B0706030402020204" pitchFamily="34" charset="0"/>
              </a:rPr>
              <a:t>Solution: Insights (1 of 3)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C1BB15-B0C8-490C-B272-7C9633AF5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2159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07F923DD-A484-47BA-96A3-16CE87D062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8966031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07F923DD-A484-47BA-96A3-16CE87D062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38F217B-5CE6-45D6-A8C0-00AEA3D35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 Cond" panose="020B0706030402020204" pitchFamily="34" charset="0"/>
              </a:rPr>
              <a:t>Solution: Insights (2 of 3)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DF0E6E-5F2F-431A-AAD0-3408A5D6D6E7}"/>
              </a:ext>
            </a:extLst>
          </p:cNvPr>
          <p:cNvSpPr/>
          <p:nvPr/>
        </p:nvSpPr>
        <p:spPr>
          <a:xfrm>
            <a:off x="2685237" y="2727279"/>
            <a:ext cx="5173361" cy="61258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530969-3270-4863-8A36-322E0FCFE02C}"/>
              </a:ext>
            </a:extLst>
          </p:cNvPr>
          <p:cNvSpPr txBox="1"/>
          <p:nvPr/>
        </p:nvSpPr>
        <p:spPr>
          <a:xfrm>
            <a:off x="4489323" y="2727279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Min</a:t>
            </a:r>
          </a:p>
        </p:txBody>
      </p:sp>
      <p:graphicFrame>
        <p:nvGraphicFramePr>
          <p:cNvPr id="27" name="Table 4">
            <a:extLst>
              <a:ext uri="{FF2B5EF4-FFF2-40B4-BE49-F238E27FC236}">
                <a16:creationId xmlns:a16="http://schemas.microsoft.com/office/drawing/2014/main" id="{C0924150-54EE-4441-BCD9-648D8CF8B0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454937"/>
              </p:ext>
            </p:extLst>
          </p:nvPr>
        </p:nvGraphicFramePr>
        <p:xfrm>
          <a:off x="2685237" y="2199944"/>
          <a:ext cx="514864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31" name="Arrow: Right 30">
            <a:extLst>
              <a:ext uri="{FF2B5EF4-FFF2-40B4-BE49-F238E27FC236}">
                <a16:creationId xmlns:a16="http://schemas.microsoft.com/office/drawing/2014/main" id="{DADBC2F2-5626-4238-8D62-27BE23D22639}"/>
              </a:ext>
            </a:extLst>
          </p:cNvPr>
          <p:cNvSpPr/>
          <p:nvPr/>
        </p:nvSpPr>
        <p:spPr>
          <a:xfrm rot="5400000">
            <a:off x="6426575" y="1898869"/>
            <a:ext cx="260880" cy="237865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9A2AE85-B839-4559-8A43-2BFB7FD16A26}"/>
              </a:ext>
            </a:extLst>
          </p:cNvPr>
          <p:cNvSpPr/>
          <p:nvPr/>
        </p:nvSpPr>
        <p:spPr>
          <a:xfrm>
            <a:off x="2685235" y="2715677"/>
            <a:ext cx="568412" cy="61258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96B8BE6-330C-4870-A90B-CADCEC7C4E81}"/>
              </a:ext>
            </a:extLst>
          </p:cNvPr>
          <p:cNvSpPr txBox="1"/>
          <p:nvPr/>
        </p:nvSpPr>
        <p:spPr>
          <a:xfrm>
            <a:off x="2747017" y="2773604"/>
            <a:ext cx="461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EB845C-5849-4784-A885-8150FE67B0A0}"/>
              </a:ext>
            </a:extLst>
          </p:cNvPr>
          <p:cNvSpPr txBox="1"/>
          <p:nvPr/>
        </p:nvSpPr>
        <p:spPr>
          <a:xfrm>
            <a:off x="5502574" y="2734606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4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E47B12-479D-4510-BD9C-1114FA6CA03F}"/>
              </a:ext>
            </a:extLst>
          </p:cNvPr>
          <p:cNvSpPr txBox="1">
            <a:spLocks/>
          </p:cNvSpPr>
          <p:nvPr/>
        </p:nvSpPr>
        <p:spPr>
          <a:xfrm>
            <a:off x="810396" y="5460208"/>
            <a:ext cx="6761207" cy="13717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if (increasing partition lengths from left) </a:t>
            </a:r>
          </a:p>
          <a:p>
            <a:pPr marL="0" indent="0">
              <a:buNone/>
            </a:pPr>
            <a:r>
              <a:rPr lang="en-US" dirty="0"/>
              <a:t>and (left component &lt; right component)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A83B4D7-BDE0-42FD-A67D-AC1C4D743BA1}"/>
              </a:ext>
            </a:extLst>
          </p:cNvPr>
          <p:cNvSpPr/>
          <p:nvPr/>
        </p:nvSpPr>
        <p:spPr>
          <a:xfrm>
            <a:off x="2685235" y="4381200"/>
            <a:ext cx="6474942" cy="61258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7868FD-15B7-4D75-BCD3-0E12BF7C3D65}"/>
              </a:ext>
            </a:extLst>
          </p:cNvPr>
          <p:cNvSpPr txBox="1"/>
          <p:nvPr/>
        </p:nvSpPr>
        <p:spPr>
          <a:xfrm>
            <a:off x="4489321" y="4381200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Min</a:t>
            </a:r>
          </a:p>
        </p:txBody>
      </p:sp>
      <p:graphicFrame>
        <p:nvGraphicFramePr>
          <p:cNvPr id="30" name="Table 4">
            <a:extLst>
              <a:ext uri="{FF2B5EF4-FFF2-40B4-BE49-F238E27FC236}">
                <a16:creationId xmlns:a16="http://schemas.microsoft.com/office/drawing/2014/main" id="{DB7A334F-0EEF-4426-8B48-6234BB75BA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6436376"/>
              </p:ext>
            </p:extLst>
          </p:nvPr>
        </p:nvGraphicFramePr>
        <p:xfrm>
          <a:off x="2685235" y="3853865"/>
          <a:ext cx="643581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45" name="Rectangle 44">
            <a:extLst>
              <a:ext uri="{FF2B5EF4-FFF2-40B4-BE49-F238E27FC236}">
                <a16:creationId xmlns:a16="http://schemas.microsoft.com/office/drawing/2014/main" id="{65E183C9-83F6-4470-83B9-0529554FCD8F}"/>
              </a:ext>
            </a:extLst>
          </p:cNvPr>
          <p:cNvSpPr/>
          <p:nvPr/>
        </p:nvSpPr>
        <p:spPr>
          <a:xfrm>
            <a:off x="2685233" y="4369598"/>
            <a:ext cx="568412" cy="61258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C781E20-312B-49E9-9195-AA8334C6694A}"/>
              </a:ext>
            </a:extLst>
          </p:cNvPr>
          <p:cNvSpPr txBox="1"/>
          <p:nvPr/>
        </p:nvSpPr>
        <p:spPr>
          <a:xfrm>
            <a:off x="2747015" y="4427525"/>
            <a:ext cx="461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65B93B4-4D87-4760-9837-5D7B9AA7B0FB}"/>
              </a:ext>
            </a:extLst>
          </p:cNvPr>
          <p:cNvSpPr txBox="1"/>
          <p:nvPr/>
        </p:nvSpPr>
        <p:spPr>
          <a:xfrm>
            <a:off x="5502572" y="4388527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9</a:t>
            </a:r>
          </a:p>
        </p:txBody>
      </p: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A9D50C5E-85F8-40CB-8985-44269DDB8EB0}"/>
              </a:ext>
            </a:extLst>
          </p:cNvPr>
          <p:cNvSpPr/>
          <p:nvPr/>
        </p:nvSpPr>
        <p:spPr>
          <a:xfrm rot="5400000">
            <a:off x="7703444" y="3559198"/>
            <a:ext cx="260880" cy="237865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678937FE-5001-47F2-95EC-979D4675F8F1}"/>
              </a:ext>
            </a:extLst>
          </p:cNvPr>
          <p:cNvSpPr txBox="1">
            <a:spLocks/>
          </p:cNvSpPr>
          <p:nvPr/>
        </p:nvSpPr>
        <p:spPr>
          <a:xfrm>
            <a:off x="8889657" y="5566721"/>
            <a:ext cx="2413687" cy="1265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boundary will not move left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F6D0AD8-512F-495F-8D24-04F4CF4471B9}"/>
              </a:ext>
            </a:extLst>
          </p:cNvPr>
          <p:cNvCxnSpPr/>
          <p:nvPr/>
        </p:nvCxnSpPr>
        <p:spPr>
          <a:xfrm>
            <a:off x="7151473" y="5987734"/>
            <a:ext cx="1463040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9E04D7E-F765-469E-8185-EFA1757E4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3699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2404AF9D-AF58-4703-A59E-9854F67026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7076977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2404AF9D-AF58-4703-A59E-9854F67026A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0DDF0E6E-5F2F-431A-AAD0-3408A5D6D6E7}"/>
              </a:ext>
            </a:extLst>
          </p:cNvPr>
          <p:cNvSpPr/>
          <p:nvPr/>
        </p:nvSpPr>
        <p:spPr>
          <a:xfrm>
            <a:off x="676552" y="3902555"/>
            <a:ext cx="3838831" cy="61258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530969-3270-4863-8A36-322E0FCFE02C}"/>
              </a:ext>
            </a:extLst>
          </p:cNvPr>
          <p:cNvSpPr txBox="1"/>
          <p:nvPr/>
        </p:nvSpPr>
        <p:spPr>
          <a:xfrm>
            <a:off x="1833966" y="3902555"/>
            <a:ext cx="1341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S[i-1,j] </a:t>
            </a:r>
          </a:p>
        </p:txBody>
      </p:sp>
      <p:graphicFrame>
        <p:nvGraphicFramePr>
          <p:cNvPr id="27" name="Table 4">
            <a:extLst>
              <a:ext uri="{FF2B5EF4-FFF2-40B4-BE49-F238E27FC236}">
                <a16:creationId xmlns:a16="http://schemas.microsoft.com/office/drawing/2014/main" id="{C0924150-54EE-4441-BCD9-648D8CF8B0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2618746"/>
              </p:ext>
            </p:extLst>
          </p:nvPr>
        </p:nvGraphicFramePr>
        <p:xfrm>
          <a:off x="676552" y="2429294"/>
          <a:ext cx="102972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sp>
        <p:nvSpPr>
          <p:cNvPr id="31" name="Arrow: Right 30">
            <a:extLst>
              <a:ext uri="{FF2B5EF4-FFF2-40B4-BE49-F238E27FC236}">
                <a16:creationId xmlns:a16="http://schemas.microsoft.com/office/drawing/2014/main" id="{DADBC2F2-5626-4238-8D62-27BE23D22639}"/>
              </a:ext>
            </a:extLst>
          </p:cNvPr>
          <p:cNvSpPr/>
          <p:nvPr/>
        </p:nvSpPr>
        <p:spPr>
          <a:xfrm rot="5400000">
            <a:off x="1821121" y="1886414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81157EC-AEE8-4E65-B9CD-42B75B6A8531}"/>
              </a:ext>
            </a:extLst>
          </p:cNvPr>
          <p:cNvSpPr/>
          <p:nvPr/>
        </p:nvSpPr>
        <p:spPr>
          <a:xfrm>
            <a:off x="676552" y="2262750"/>
            <a:ext cx="3863545" cy="9047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9A2AE85-B839-4559-8A43-2BFB7FD16A26}"/>
              </a:ext>
            </a:extLst>
          </p:cNvPr>
          <p:cNvSpPr/>
          <p:nvPr/>
        </p:nvSpPr>
        <p:spPr>
          <a:xfrm>
            <a:off x="676550" y="3890953"/>
            <a:ext cx="568412" cy="61258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96B8BE6-330C-4870-A90B-CADCEC7C4E81}"/>
              </a:ext>
            </a:extLst>
          </p:cNvPr>
          <p:cNvSpPr txBox="1"/>
          <p:nvPr/>
        </p:nvSpPr>
        <p:spPr>
          <a:xfrm>
            <a:off x="738332" y="3948880"/>
            <a:ext cx="461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855390-6D96-4083-9F5E-409ADF7BC77B}"/>
              </a:ext>
            </a:extLst>
          </p:cNvPr>
          <p:cNvSpPr/>
          <p:nvPr/>
        </p:nvSpPr>
        <p:spPr>
          <a:xfrm>
            <a:off x="676551" y="3163537"/>
            <a:ext cx="568412" cy="61258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97AA44-B38E-4B23-AF90-6ACE52D9D789}"/>
              </a:ext>
            </a:extLst>
          </p:cNvPr>
          <p:cNvSpPr txBox="1"/>
          <p:nvPr/>
        </p:nvSpPr>
        <p:spPr>
          <a:xfrm>
            <a:off x="738333" y="3221464"/>
            <a:ext cx="461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E47B12-479D-4510-BD9C-1114FA6CA03F}"/>
              </a:ext>
            </a:extLst>
          </p:cNvPr>
          <p:cNvSpPr txBox="1">
            <a:spLocks/>
          </p:cNvSpPr>
          <p:nvPr/>
        </p:nvSpPr>
        <p:spPr>
          <a:xfrm>
            <a:off x="736274" y="5676899"/>
            <a:ext cx="10515600" cy="1034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For a delay tolerant solution, add the next b items to the calculated weight of any portion of the array.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9CFACC0-9BDD-4694-8136-3EA7D5B16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 Cond" panose="020B0706030402020204" pitchFamily="34" charset="0"/>
              </a:rPr>
              <a:t>Solution: Insights (3 of 3)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315759-9460-4C49-B3CA-05D4D02C8209}"/>
              </a:ext>
            </a:extLst>
          </p:cNvPr>
          <p:cNvSpPr txBox="1"/>
          <p:nvPr/>
        </p:nvSpPr>
        <p:spPr>
          <a:xfrm>
            <a:off x="5496934" y="4415120"/>
            <a:ext cx="540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Sum(j+1 : j + &lt;delay tolerance&gt;)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4E1DC4-588A-4489-BE65-C8646145DD48}"/>
              </a:ext>
            </a:extLst>
          </p:cNvPr>
          <p:cNvSpPr txBox="1"/>
          <p:nvPr/>
        </p:nvSpPr>
        <p:spPr>
          <a:xfrm>
            <a:off x="5496934" y="3385835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S[i-1,j] with no delay tolerance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A05ACB9-0D13-4297-B6DF-96BC33A979A2}"/>
              </a:ext>
            </a:extLst>
          </p:cNvPr>
          <p:cNvSpPr txBox="1"/>
          <p:nvPr/>
        </p:nvSpPr>
        <p:spPr>
          <a:xfrm>
            <a:off x="5640085" y="3853144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46AA7B4-270B-4251-AE86-3E2F5D86EB4A}"/>
              </a:ext>
            </a:extLst>
          </p:cNvPr>
          <p:cNvSpPr txBox="1"/>
          <p:nvPr/>
        </p:nvSpPr>
        <p:spPr>
          <a:xfrm>
            <a:off x="4577163" y="2800134"/>
            <a:ext cx="52864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/>
              <a:t>{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637A8D-AB60-47A8-B285-031169D13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549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7716B76-1F9D-412B-B2FE-8D63E7A02B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7716B76-1F9D-412B-B2FE-8D63E7A02B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001A5A-BB04-4087-80EE-8BCCF3C05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Topics Covered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5B154-2604-47C9-B76E-A8D3F3E2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2179"/>
            <a:ext cx="10515600" cy="3974783"/>
          </a:xfrm>
        </p:spPr>
        <p:txBody>
          <a:bodyPr/>
          <a:lstStyle/>
          <a:p>
            <a:r>
              <a:rPr lang="en-US" dirty="0"/>
              <a:t>Problem Definition</a:t>
            </a:r>
          </a:p>
          <a:p>
            <a:r>
              <a:rPr lang="en-US" dirty="0"/>
              <a:t>Problem Importance</a:t>
            </a:r>
          </a:p>
          <a:p>
            <a:r>
              <a:rPr lang="en-US" dirty="0"/>
              <a:t>Solution</a:t>
            </a:r>
          </a:p>
          <a:p>
            <a:r>
              <a:rPr lang="en-US" dirty="0"/>
              <a:t>Empirical Results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D0C159-9D00-4312-AF17-DBDBB5091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696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7716B76-1F9D-412B-B2FE-8D63E7A02B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7716B76-1F9D-412B-B2FE-8D63E7A02B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001A5A-BB04-4087-80EE-8BCCF3C05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Topics Covered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5B154-2604-47C9-B76E-A8D3F3E2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2179"/>
            <a:ext cx="10515600" cy="3974783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Problem Definition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Problem Importance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Solution</a:t>
            </a:r>
          </a:p>
          <a:p>
            <a:r>
              <a:rPr lang="en-US" dirty="0"/>
              <a:t>Empirical Results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B9C54-DF8F-4E75-9313-8A03B2235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83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7716B76-1F9D-412B-B2FE-8D63E7A02B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5672077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7716B76-1F9D-412B-B2FE-8D63E7A02B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001A5A-BB04-4087-80EE-8BCCF3C05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Topics Covered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5B154-2604-47C9-B76E-A8D3F3E2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2179"/>
            <a:ext cx="10515600" cy="3974783"/>
          </a:xfrm>
        </p:spPr>
        <p:txBody>
          <a:bodyPr/>
          <a:lstStyle/>
          <a:p>
            <a:r>
              <a:rPr lang="en-US" dirty="0"/>
              <a:t>Problem Definition</a:t>
            </a:r>
          </a:p>
          <a:p>
            <a:r>
              <a:rPr lang="en-US" dirty="0"/>
              <a:t>Problem Importance</a:t>
            </a:r>
          </a:p>
          <a:p>
            <a:r>
              <a:rPr lang="en-US" dirty="0"/>
              <a:t>Solution</a:t>
            </a:r>
          </a:p>
          <a:p>
            <a:r>
              <a:rPr lang="en-US" dirty="0"/>
              <a:t>Empirical Results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93DFA5-921A-405D-8DFE-A5AD60E3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2227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8528F44-AD47-45FF-B6BE-739CBF86E9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4082138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18528F44-AD47-45FF-B6BE-739CBF86E9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2CF4C7D-AB58-446E-A5AA-1F4F662E5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 Cond" panose="020B0706030402020204" pitchFamily="34" charset="0"/>
              </a:rPr>
              <a:t>Empirical Results</a:t>
            </a:r>
          </a:p>
        </p:txBody>
      </p:sp>
      <p:pic>
        <p:nvPicPr>
          <p:cNvPr id="6" name="Content Placeholder 5" descr="Chart, radar chart&#10;&#10;Description automatically generated">
            <a:extLst>
              <a:ext uri="{FF2B5EF4-FFF2-40B4-BE49-F238E27FC236}">
                <a16:creationId xmlns:a16="http://schemas.microsoft.com/office/drawing/2014/main" id="{CB980A46-EA82-4CD6-9604-939F0189AA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186" y="1848737"/>
            <a:ext cx="5291847" cy="3785525"/>
          </a:xfrm>
        </p:spPr>
      </p:pic>
      <p:pic>
        <p:nvPicPr>
          <p:cNvPr id="8" name="Picture 7" descr="Chart, radar chart&#10;&#10;Description automatically generated">
            <a:extLst>
              <a:ext uri="{FF2B5EF4-FFF2-40B4-BE49-F238E27FC236}">
                <a16:creationId xmlns:a16="http://schemas.microsoft.com/office/drawing/2014/main" id="{D032062C-2DF6-4D11-8266-759D09B9BD4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942"/>
          <a:stretch/>
        </p:blipFill>
        <p:spPr>
          <a:xfrm>
            <a:off x="1061939" y="1848738"/>
            <a:ext cx="4395281" cy="378552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AB24ED6-0299-453D-B9AE-8E860B221425}"/>
              </a:ext>
            </a:extLst>
          </p:cNvPr>
          <p:cNvSpPr txBox="1">
            <a:spLocks/>
          </p:cNvSpPr>
          <p:nvPr/>
        </p:nvSpPr>
        <p:spPr>
          <a:xfrm>
            <a:off x="619896" y="5807551"/>
            <a:ext cx="10319653" cy="780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60 n k = O( n k 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20C8E1-3A91-4C58-A397-269E74F5D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971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D2B2DF9-C86F-4DF8-9515-D1A8826807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4082138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3D2B2DF9-C86F-4DF8-9515-D1A8826807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5245549-7EF1-4C41-B8E8-FE29A4AA9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 Cond" panose="020B0706030402020204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DA274-699F-4D98-9A94-AB65473A41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6125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Wikipedia “bin packing problem”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Aydın</a:t>
            </a:r>
            <a:r>
              <a:rPr lang="en-US" dirty="0"/>
              <a:t>, N., Muter, İ. and </a:t>
            </a:r>
            <a:r>
              <a:rPr lang="en-US" dirty="0" err="1"/>
              <a:t>Birbil</a:t>
            </a:r>
            <a:r>
              <a:rPr lang="en-US" dirty="0"/>
              <a:t>, Ş.İ., 2020. Multi-objective temporal bin packing problem: An application in cloud computing. Computers &amp; Operations Research, 121, p.104959.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Coffman, Jr, E.G., </a:t>
            </a:r>
            <a:r>
              <a:rPr lang="en-US" dirty="0" err="1"/>
              <a:t>Garey</a:t>
            </a:r>
            <a:r>
              <a:rPr lang="en-US" dirty="0"/>
              <a:t>, M.R. and Johnson, D.S., 1978. An application of bin-packing to multiprocessor scheduling. SIAM Journal on Computing, 7(1), pp.1-17.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Leinberger</a:t>
            </a:r>
            <a:r>
              <a:rPr lang="en-US" dirty="0"/>
              <a:t>, W., </a:t>
            </a:r>
            <a:r>
              <a:rPr lang="en-US" dirty="0" err="1"/>
              <a:t>Karypis</a:t>
            </a:r>
            <a:r>
              <a:rPr lang="en-US" dirty="0"/>
              <a:t>, G. and Kumar, V., 1999, September. Multi-capacity bin packing algorithms with applications to job scheduling under multiple constraints. In Proceedings of the 1999 International Conference on Parallel Processing (pp. 404-412). IEEE.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Aydın</a:t>
            </a:r>
            <a:r>
              <a:rPr lang="en-US" dirty="0"/>
              <a:t>, N., Muter, İ. and </a:t>
            </a:r>
            <a:r>
              <a:rPr lang="en-US" dirty="0" err="1"/>
              <a:t>Birbil</a:t>
            </a:r>
            <a:r>
              <a:rPr lang="en-US" dirty="0"/>
              <a:t>, Ş.İ., 2020. Multi-objective temporal bin packing problem: An application in cloud computing. Computers &amp; Operations Research, 121, p.104959.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http://notexponential.com/382/minimizing-weight-of-a-linear-partition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8E0EED-5372-49FF-A4DA-4CA1DD785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077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AD1179C9-3E30-4BFE-935B-F510B98AA7D3}"/>
              </a:ext>
            </a:extLst>
          </p:cNvPr>
          <p:cNvSpPr/>
          <p:nvPr/>
        </p:nvSpPr>
        <p:spPr>
          <a:xfrm>
            <a:off x="6526002" y="2008762"/>
            <a:ext cx="4135946" cy="242191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B37AF9-DA92-4F6A-94F3-98C44522A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4082138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1B37AF9-DA92-4F6A-94F3-98C44522AE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0F885C8-9D0D-465B-B302-7211B7A3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Demi Cond" panose="020B0706030402020204" pitchFamily="34" charset="0"/>
              </a:rPr>
              <a:t>Thanks for listening!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CD191-57B7-4D59-838D-592C9D38B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A0571C-A9DD-48BE-A49F-31BD24959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32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EB9860-92ED-4C73-A238-12D00E18D7BC}"/>
              </a:ext>
            </a:extLst>
          </p:cNvPr>
          <p:cNvSpPr/>
          <p:nvPr/>
        </p:nvSpPr>
        <p:spPr>
          <a:xfrm>
            <a:off x="947737" y="2357792"/>
            <a:ext cx="4535756" cy="3725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15B1D0A-66E5-4CA1-B16D-E22E8991DA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5055049"/>
              </p:ext>
            </p:extLst>
          </p:nvPr>
        </p:nvGraphicFramePr>
        <p:xfrm>
          <a:off x="1036375" y="2461452"/>
          <a:ext cx="4335247" cy="3509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24660000" imgH="19491840" progId="">
                  <p:embed/>
                </p:oleObj>
              </mc:Choice>
              <mc:Fallback>
                <p:oleObj r:id="rId5" imgW="24660000" imgH="19491840" progId="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469CFA7-DC39-4541-ABCA-BA6681A74AB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36375" y="2461452"/>
                        <a:ext cx="4335247" cy="3509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5F92B68-3B33-48BE-A80B-EA4D6E1CC6F7}"/>
              </a:ext>
            </a:extLst>
          </p:cNvPr>
          <p:cNvSpPr txBox="1">
            <a:spLocks/>
          </p:cNvSpPr>
          <p:nvPr/>
        </p:nvSpPr>
        <p:spPr>
          <a:xfrm>
            <a:off x="688731" y="6405256"/>
            <a:ext cx="10814538" cy="33730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Project </a:t>
            </a:r>
            <a:r>
              <a:rPr lang="en-US" dirty="0" err="1"/>
              <a:t>github</a:t>
            </a:r>
            <a:r>
              <a:rPr lang="en-US" dirty="0"/>
              <a:t> is at https://github.com/RanaAlsaadi/Project4</a:t>
            </a:r>
          </a:p>
        </p:txBody>
      </p:sp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69B5158A-B88C-4F28-BA34-B17E098FD3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074651"/>
              </p:ext>
            </p:extLst>
          </p:nvPr>
        </p:nvGraphicFramePr>
        <p:xfrm>
          <a:off x="1086126" y="5536493"/>
          <a:ext cx="424787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787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1116963640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2635038645"/>
                    </a:ext>
                  </a:extLst>
                </a:gridCol>
              </a:tblGrid>
              <a:tr h="33730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3C424D2-81AA-4AD4-8343-EC73F9A60CE4}"/>
              </a:ext>
            </a:extLst>
          </p:cNvPr>
          <p:cNvCxnSpPr/>
          <p:nvPr/>
        </p:nvCxnSpPr>
        <p:spPr>
          <a:xfrm>
            <a:off x="1304925" y="4352096"/>
            <a:ext cx="0" cy="1071563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75D4A9E-2A1D-4E58-BAE2-EDE94A92CF17}"/>
              </a:ext>
            </a:extLst>
          </p:cNvPr>
          <p:cNvCxnSpPr>
            <a:cxnSpLocks/>
          </p:cNvCxnSpPr>
          <p:nvPr/>
        </p:nvCxnSpPr>
        <p:spPr>
          <a:xfrm>
            <a:off x="1638299" y="4571171"/>
            <a:ext cx="66676" cy="909638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8056CD6-B4F6-4739-AFAF-57AC86904DC4}"/>
              </a:ext>
            </a:extLst>
          </p:cNvPr>
          <p:cNvCxnSpPr>
            <a:cxnSpLocks/>
          </p:cNvCxnSpPr>
          <p:nvPr/>
        </p:nvCxnSpPr>
        <p:spPr>
          <a:xfrm>
            <a:off x="1914525" y="4693530"/>
            <a:ext cx="228600" cy="787279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0334846-3B73-493B-91AA-8245275ADF70}"/>
              </a:ext>
            </a:extLst>
          </p:cNvPr>
          <p:cNvCxnSpPr>
            <a:cxnSpLocks/>
          </p:cNvCxnSpPr>
          <p:nvPr/>
        </p:nvCxnSpPr>
        <p:spPr>
          <a:xfrm>
            <a:off x="2306899" y="4953318"/>
            <a:ext cx="241038" cy="527491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CFF7E5B-AA6E-414E-904A-5BFC4E0B0F27}"/>
              </a:ext>
            </a:extLst>
          </p:cNvPr>
          <p:cNvCxnSpPr>
            <a:cxnSpLocks/>
          </p:cNvCxnSpPr>
          <p:nvPr/>
        </p:nvCxnSpPr>
        <p:spPr>
          <a:xfrm>
            <a:off x="2909649" y="5103413"/>
            <a:ext cx="43101" cy="377396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F0A3F0-D474-4E26-BE19-2CDEFE59E1D3}"/>
              </a:ext>
            </a:extLst>
          </p:cNvPr>
          <p:cNvCxnSpPr>
            <a:cxnSpLocks/>
          </p:cNvCxnSpPr>
          <p:nvPr/>
        </p:nvCxnSpPr>
        <p:spPr>
          <a:xfrm>
            <a:off x="3270670" y="4887877"/>
            <a:ext cx="120230" cy="579883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AA0EB69-5C24-4E6D-8E25-8EEE29098A3E}"/>
              </a:ext>
            </a:extLst>
          </p:cNvPr>
          <p:cNvCxnSpPr>
            <a:cxnSpLocks/>
          </p:cNvCxnSpPr>
          <p:nvPr/>
        </p:nvCxnSpPr>
        <p:spPr>
          <a:xfrm>
            <a:off x="3631692" y="4709268"/>
            <a:ext cx="202120" cy="758492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F01DE2D-4E84-4E53-90FC-888AFC61DDAF}"/>
              </a:ext>
            </a:extLst>
          </p:cNvPr>
          <p:cNvCxnSpPr>
            <a:cxnSpLocks/>
          </p:cNvCxnSpPr>
          <p:nvPr/>
        </p:nvCxnSpPr>
        <p:spPr>
          <a:xfrm>
            <a:off x="4036504" y="4452109"/>
            <a:ext cx="206883" cy="1015651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76AC261-8D53-48FF-B06F-BC1491296AFE}"/>
              </a:ext>
            </a:extLst>
          </p:cNvPr>
          <p:cNvCxnSpPr>
            <a:cxnSpLocks/>
          </p:cNvCxnSpPr>
          <p:nvPr/>
        </p:nvCxnSpPr>
        <p:spPr>
          <a:xfrm>
            <a:off x="4397525" y="4259106"/>
            <a:ext cx="306538" cy="1208654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7FB1F43-A7F0-4AF1-89BF-D110578BFFC5}"/>
              </a:ext>
            </a:extLst>
          </p:cNvPr>
          <p:cNvCxnSpPr>
            <a:cxnSpLocks/>
          </p:cNvCxnSpPr>
          <p:nvPr/>
        </p:nvCxnSpPr>
        <p:spPr>
          <a:xfrm>
            <a:off x="4929186" y="3966844"/>
            <a:ext cx="180976" cy="1500916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F14D6BEF-BE16-4EA0-B0EB-1CFA12673A8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3787" b="1"/>
          <a:stretch/>
        </p:blipFill>
        <p:spPr>
          <a:xfrm>
            <a:off x="6630776" y="2089725"/>
            <a:ext cx="3959648" cy="2226138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354B3EBB-217B-4350-84F9-84DD95251993}"/>
              </a:ext>
            </a:extLst>
          </p:cNvPr>
          <p:cNvSpPr/>
          <p:nvPr/>
        </p:nvSpPr>
        <p:spPr>
          <a:xfrm>
            <a:off x="6508119" y="5217063"/>
            <a:ext cx="4135946" cy="86575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43FA0F24-F7C0-46B4-8E91-97721E9B8003}"/>
              </a:ext>
            </a:extLst>
          </p:cNvPr>
          <p:cNvSpPr/>
          <p:nvPr/>
        </p:nvSpPr>
        <p:spPr>
          <a:xfrm>
            <a:off x="5818249" y="3130853"/>
            <a:ext cx="463646" cy="428263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7EA7C79D-B8A1-495E-A168-3D40D384FF1F}"/>
              </a:ext>
            </a:extLst>
          </p:cNvPr>
          <p:cNvSpPr/>
          <p:nvPr/>
        </p:nvSpPr>
        <p:spPr>
          <a:xfrm rot="5400000">
            <a:off x="8344267" y="4625936"/>
            <a:ext cx="463646" cy="428263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19A7C41-215C-4B19-A348-88D16594DCAD}"/>
              </a:ext>
            </a:extLst>
          </p:cNvPr>
          <p:cNvSpPr/>
          <p:nvPr/>
        </p:nvSpPr>
        <p:spPr>
          <a:xfrm>
            <a:off x="6611038" y="5296189"/>
            <a:ext cx="3942663" cy="6747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21D22BAB-D7E3-4332-A4B6-FCA666250946}"/>
              </a:ext>
            </a:extLst>
          </p:cNvPr>
          <p:cNvSpPr txBox="1">
            <a:spLocks/>
          </p:cNvSpPr>
          <p:nvPr/>
        </p:nvSpPr>
        <p:spPr>
          <a:xfrm>
            <a:off x="6817813" y="5520940"/>
            <a:ext cx="3516557" cy="33730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Minimum weight capacity is 80</a:t>
            </a:r>
          </a:p>
        </p:txBody>
      </p:sp>
    </p:spTree>
    <p:extLst>
      <p:ext uri="{BB962C8B-B14F-4D97-AF65-F5344CB8AC3E}">
        <p14:creationId xmlns:p14="http://schemas.microsoft.com/office/powerpoint/2010/main" val="1633669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7716B76-1F9D-412B-B2FE-8D63E7A02B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7716B76-1F9D-412B-B2FE-8D63E7A02B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001A5A-BB04-4087-80EE-8BCCF3C05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Topics Covered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5B154-2604-47C9-B76E-A8D3F3E2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2179"/>
            <a:ext cx="10515600" cy="3974783"/>
          </a:xfrm>
        </p:spPr>
        <p:txBody>
          <a:bodyPr/>
          <a:lstStyle/>
          <a:p>
            <a:r>
              <a:rPr lang="en-US" dirty="0"/>
              <a:t>Problem Definition</a:t>
            </a:r>
          </a:p>
          <a:p>
            <a:pPr lvl="1"/>
            <a:r>
              <a:rPr lang="en-US" dirty="0"/>
              <a:t>Introduction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Formal Definition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Problem Importance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Empirical Results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228FF9-F1F6-4ACB-A646-185F0F96D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18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4AA18E9F-E015-4EF2-BA70-4D4DB526B54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4AA18E9F-E015-4EF2-BA70-4D4DB526B5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38F217B-5CE6-45D6-A8C0-00AEA3D35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Problem Introduction</a:t>
            </a: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0B630E6-44CA-4333-AEEF-C39E13DA07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3562907"/>
              </p:ext>
            </p:extLst>
          </p:nvPr>
        </p:nvGraphicFramePr>
        <p:xfrm>
          <a:off x="556225" y="2226613"/>
          <a:ext cx="6059827" cy="36859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9142560" imgH="5561640" progId="">
                  <p:embed/>
                </p:oleObj>
              </mc:Choice>
              <mc:Fallback>
                <p:oleObj r:id="rId5" imgW="9142560" imgH="556164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0B630E6-44CA-4333-AEEF-C39E13DA07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6225" y="2226613"/>
                        <a:ext cx="6059827" cy="36859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68B30D9-9645-4521-A10C-72829FD23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5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2409EF-12CD-4FB2-BA03-94F9E07D81D6}"/>
              </a:ext>
            </a:extLst>
          </p:cNvPr>
          <p:cNvSpPr/>
          <p:nvPr/>
        </p:nvSpPr>
        <p:spPr>
          <a:xfrm>
            <a:off x="6929915" y="2187575"/>
            <a:ext cx="4535756" cy="3725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08B9895D-96FE-46DA-A817-3BF0B2EE8A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5074551"/>
              </p:ext>
            </p:extLst>
          </p:nvPr>
        </p:nvGraphicFramePr>
        <p:xfrm>
          <a:off x="7018553" y="2291235"/>
          <a:ext cx="4335247" cy="3509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7" imgW="24660000" imgH="19491840" progId="">
                  <p:embed/>
                </p:oleObj>
              </mc:Choice>
              <mc:Fallback>
                <p:oleObj r:id="rId7" imgW="24660000" imgH="1949184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15B1D0A-66E5-4CA1-B16D-E22E8991DA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018553" y="2291235"/>
                        <a:ext cx="4335247" cy="3509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EF8BB892-0399-4163-8135-444FA0186B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9280484"/>
              </p:ext>
            </p:extLst>
          </p:nvPr>
        </p:nvGraphicFramePr>
        <p:xfrm>
          <a:off x="7068304" y="5366276"/>
          <a:ext cx="424787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787">
                  <a:extLst>
                    <a:ext uri="{9D8B030D-6E8A-4147-A177-3AD203B41FA5}">
                      <a16:colId xmlns:a16="http://schemas.microsoft.com/office/drawing/2014/main" val="2175493530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393189245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2733769310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1920233672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1827245202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360161269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1139138008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341629701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1116963640"/>
                    </a:ext>
                  </a:extLst>
                </a:gridCol>
                <a:gridCol w="424787">
                  <a:extLst>
                    <a:ext uri="{9D8B030D-6E8A-4147-A177-3AD203B41FA5}">
                      <a16:colId xmlns:a16="http://schemas.microsoft.com/office/drawing/2014/main" val="2635038645"/>
                    </a:ext>
                  </a:extLst>
                </a:gridCol>
              </a:tblGrid>
              <a:tr h="33730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99398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B6EF019-7FF5-4450-8E4C-AA8E951409A7}"/>
              </a:ext>
            </a:extLst>
          </p:cNvPr>
          <p:cNvCxnSpPr/>
          <p:nvPr/>
        </p:nvCxnSpPr>
        <p:spPr>
          <a:xfrm>
            <a:off x="7287103" y="4181879"/>
            <a:ext cx="0" cy="1071563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D8766C-FBD8-40A5-B5C7-17501A044996}"/>
              </a:ext>
            </a:extLst>
          </p:cNvPr>
          <p:cNvCxnSpPr>
            <a:cxnSpLocks/>
          </p:cNvCxnSpPr>
          <p:nvPr/>
        </p:nvCxnSpPr>
        <p:spPr>
          <a:xfrm>
            <a:off x="7620477" y="4400954"/>
            <a:ext cx="66676" cy="909638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2BE3B83-C0B6-454F-88FA-B64B6F73B8ED}"/>
              </a:ext>
            </a:extLst>
          </p:cNvPr>
          <p:cNvCxnSpPr>
            <a:cxnSpLocks/>
          </p:cNvCxnSpPr>
          <p:nvPr/>
        </p:nvCxnSpPr>
        <p:spPr>
          <a:xfrm>
            <a:off x="7896703" y="4523313"/>
            <a:ext cx="228600" cy="787279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C6E2E1D-DEF3-4AC5-B8E6-0C0FCD683E5F}"/>
              </a:ext>
            </a:extLst>
          </p:cNvPr>
          <p:cNvCxnSpPr>
            <a:cxnSpLocks/>
          </p:cNvCxnSpPr>
          <p:nvPr/>
        </p:nvCxnSpPr>
        <p:spPr>
          <a:xfrm>
            <a:off x="8289077" y="4783101"/>
            <a:ext cx="241038" cy="527491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9B16548-81D6-43E7-8036-48B366A2B9EE}"/>
              </a:ext>
            </a:extLst>
          </p:cNvPr>
          <p:cNvCxnSpPr>
            <a:cxnSpLocks/>
          </p:cNvCxnSpPr>
          <p:nvPr/>
        </p:nvCxnSpPr>
        <p:spPr>
          <a:xfrm>
            <a:off x="8891827" y="4933196"/>
            <a:ext cx="43101" cy="377396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3979B94-0E12-43D6-B288-C213C44E8BF4}"/>
              </a:ext>
            </a:extLst>
          </p:cNvPr>
          <p:cNvCxnSpPr>
            <a:cxnSpLocks/>
          </p:cNvCxnSpPr>
          <p:nvPr/>
        </p:nvCxnSpPr>
        <p:spPr>
          <a:xfrm>
            <a:off x="9252848" y="4717660"/>
            <a:ext cx="120230" cy="579883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5C36C4-5430-4745-8949-57BCC6B77103}"/>
              </a:ext>
            </a:extLst>
          </p:cNvPr>
          <p:cNvCxnSpPr>
            <a:cxnSpLocks/>
          </p:cNvCxnSpPr>
          <p:nvPr/>
        </p:nvCxnSpPr>
        <p:spPr>
          <a:xfrm>
            <a:off x="9613870" y="4539051"/>
            <a:ext cx="202120" cy="758492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7445138-0C0F-4606-B320-DE758E26210B}"/>
              </a:ext>
            </a:extLst>
          </p:cNvPr>
          <p:cNvCxnSpPr>
            <a:cxnSpLocks/>
          </p:cNvCxnSpPr>
          <p:nvPr/>
        </p:nvCxnSpPr>
        <p:spPr>
          <a:xfrm>
            <a:off x="10018682" y="4281892"/>
            <a:ext cx="206883" cy="1015651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A97D88B-C650-4B4B-934C-5D634B4BC246}"/>
              </a:ext>
            </a:extLst>
          </p:cNvPr>
          <p:cNvCxnSpPr>
            <a:cxnSpLocks/>
          </p:cNvCxnSpPr>
          <p:nvPr/>
        </p:nvCxnSpPr>
        <p:spPr>
          <a:xfrm>
            <a:off x="10379703" y="4088889"/>
            <a:ext cx="306538" cy="1208654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8045A60-4211-4839-A534-12546CB2869D}"/>
              </a:ext>
            </a:extLst>
          </p:cNvPr>
          <p:cNvCxnSpPr>
            <a:cxnSpLocks/>
          </p:cNvCxnSpPr>
          <p:nvPr/>
        </p:nvCxnSpPr>
        <p:spPr>
          <a:xfrm>
            <a:off x="10911364" y="3796627"/>
            <a:ext cx="180976" cy="1500916"/>
          </a:xfrm>
          <a:prstGeom prst="straightConnector1">
            <a:avLst/>
          </a:prstGeom>
          <a:ln w="571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778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4AA18E9F-E015-4EF2-BA70-4D4DB526B5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5672077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4AA18E9F-E015-4EF2-BA70-4D4DB526B5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38F217B-5CE6-45D6-A8C0-00AEA3D35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Problem Definition: Overview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E49C36-AFB0-4A1B-8E63-B9A40CCC33FC}"/>
              </a:ext>
            </a:extLst>
          </p:cNvPr>
          <p:cNvSpPr txBox="1">
            <a:spLocks/>
          </p:cNvSpPr>
          <p:nvPr/>
        </p:nvSpPr>
        <p:spPr>
          <a:xfrm>
            <a:off x="838200" y="4579620"/>
            <a:ext cx="10515600" cy="15973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 contiguous subdivisions</a:t>
            </a:r>
          </a:p>
          <a:p>
            <a:r>
              <a:rPr lang="en-US" dirty="0"/>
              <a:t>n numbers of various sizes</a:t>
            </a:r>
          </a:p>
          <a:p>
            <a:r>
              <a:rPr lang="en-US" dirty="0"/>
              <a:t>Find minimum subdivision weight that can fit all objects in sequence</a:t>
            </a:r>
          </a:p>
          <a:p>
            <a:endParaRPr lang="en-US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E7B12F5-3430-48A1-AEB4-3A3BEE4690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1454520"/>
              </p:ext>
            </p:extLst>
          </p:nvPr>
        </p:nvGraphicFramePr>
        <p:xfrm>
          <a:off x="3521676" y="2750147"/>
          <a:ext cx="514864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162">
                  <a:extLst>
                    <a:ext uri="{9D8B030D-6E8A-4147-A177-3AD203B41FA5}">
                      <a16:colId xmlns:a16="http://schemas.microsoft.com/office/drawing/2014/main" val="2252162869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898400298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4067894779"/>
                    </a:ext>
                  </a:extLst>
                </a:gridCol>
                <a:gridCol w="1287162">
                  <a:extLst>
                    <a:ext uri="{9D8B030D-6E8A-4147-A177-3AD203B41FA5}">
                      <a16:colId xmlns:a16="http://schemas.microsoft.com/office/drawing/2014/main" val="182120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4362167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546DC4A0-6964-4E03-A886-01AFDD6B9E44}"/>
              </a:ext>
            </a:extLst>
          </p:cNvPr>
          <p:cNvSpPr/>
          <p:nvPr/>
        </p:nvSpPr>
        <p:spPr>
          <a:xfrm>
            <a:off x="3521676" y="3331424"/>
            <a:ext cx="5148648" cy="61258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C2A809-26C5-49B9-B204-48664B66503E}"/>
              </a:ext>
            </a:extLst>
          </p:cNvPr>
          <p:cNvSpPr/>
          <p:nvPr/>
        </p:nvSpPr>
        <p:spPr>
          <a:xfrm>
            <a:off x="3521677" y="3326399"/>
            <a:ext cx="568412" cy="61258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6BD51B-5537-45B5-A919-5E2E8DD022DB}"/>
              </a:ext>
            </a:extLst>
          </p:cNvPr>
          <p:cNvSpPr txBox="1"/>
          <p:nvPr/>
        </p:nvSpPr>
        <p:spPr>
          <a:xfrm>
            <a:off x="3583459" y="3384326"/>
            <a:ext cx="461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261639-A27B-4EC0-BFE6-E2AF59EE4C40}"/>
              </a:ext>
            </a:extLst>
          </p:cNvPr>
          <p:cNvSpPr txBox="1"/>
          <p:nvPr/>
        </p:nvSpPr>
        <p:spPr>
          <a:xfrm>
            <a:off x="5255145" y="3342655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Min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917436D-0200-4AE3-A0A9-3337E7C0A878}"/>
              </a:ext>
            </a:extLst>
          </p:cNvPr>
          <p:cNvSpPr txBox="1"/>
          <p:nvPr/>
        </p:nvSpPr>
        <p:spPr>
          <a:xfrm>
            <a:off x="6268396" y="3349982"/>
            <a:ext cx="1120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11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86E9EAD9-AF55-4A7B-AB77-002F0B4CE5C3}"/>
              </a:ext>
            </a:extLst>
          </p:cNvPr>
          <p:cNvSpPr/>
          <p:nvPr/>
        </p:nvSpPr>
        <p:spPr>
          <a:xfrm rot="5400000">
            <a:off x="4634735" y="2358854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B0A998C0-E68E-490E-9660-CF6DEAE17128}"/>
              </a:ext>
            </a:extLst>
          </p:cNvPr>
          <p:cNvSpPr/>
          <p:nvPr/>
        </p:nvSpPr>
        <p:spPr>
          <a:xfrm rot="5400000">
            <a:off x="7220409" y="2358854"/>
            <a:ext cx="336671" cy="310978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7DDB47-81AF-4DC7-A2B0-F4BF26C6D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20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4F4AB7A-AD1E-482A-BC05-ABA261009D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5672077"/>
              </p:ext>
            </p:extLst>
          </p:nvPr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54F4AB7A-AD1E-482A-BC05-ABA261009D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38F217B-5CE6-45D6-A8C0-00AEA3D35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Formal Problem Definition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7D8854-7CB2-4BAE-A84B-3A2CD527065B}"/>
              </a:ext>
            </a:extLst>
          </p:cNvPr>
          <p:cNvSpPr txBox="1"/>
          <p:nvPr/>
        </p:nvSpPr>
        <p:spPr>
          <a:xfrm>
            <a:off x="673330" y="1942351"/>
            <a:ext cx="10983883" cy="43601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100"/>
              </a:spcAft>
            </a:pP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Let </a:t>
            </a:r>
            <a:r>
              <a:rPr lang="en-US" sz="2400" b="0" i="1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A</a:t>
            </a: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[1:</a:t>
            </a:r>
            <a:r>
              <a:rPr lang="en-US" sz="2400" b="0" i="1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n</a:t>
            </a: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] be a real array, and let </a:t>
            </a:r>
            <a:r>
              <a:rPr lang="en-US" sz="2400" b="0" i="1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k </a:t>
            </a: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be an integer, 1 ≤ </a:t>
            </a:r>
            <a:r>
              <a:rPr lang="en-US" sz="2400" b="0" i="1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k </a:t>
            </a: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≤ </a:t>
            </a:r>
            <a:r>
              <a:rPr lang="en-US" sz="2400" b="0" i="1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n</a:t>
            </a: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. 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100"/>
              </a:spcAft>
            </a:pPr>
            <a:endParaRPr lang="en-US" sz="700" b="0" i="0" u="none" strike="noStrike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1100"/>
              </a:spcAft>
            </a:pP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A </a:t>
            </a:r>
            <a:r>
              <a:rPr lang="en-US" sz="2400" b="1" i="1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linear k-partition </a:t>
            </a:r>
            <a:r>
              <a:rPr lang="en-US" sz="2400" b="1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of </a:t>
            </a:r>
            <a:r>
              <a:rPr lang="en-US" sz="2400" b="1" i="1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A</a:t>
            </a: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lvl="1">
              <a:spcAft>
                <a:spcPts val="1100"/>
              </a:spcAft>
            </a:pP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a sequence of subarrays of the form </a:t>
            </a:r>
          </a:p>
          <a:p>
            <a:pPr lvl="1">
              <a:spcAft>
                <a:spcPts val="1100"/>
              </a:spcAft>
            </a:pP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[1:x1],[x1+1:x2],[x2+1:x3],…,[x(k-1)+1:n], for some x1&lt; x2 &lt;… &lt; x(k−1).  </a:t>
            </a:r>
          </a:p>
          <a:p>
            <a:pPr lvl="1">
              <a:spcAft>
                <a:spcPts val="1100"/>
              </a:spcAft>
            </a:pP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From this, we calculate the sums of each of k subarrays.  </a:t>
            </a:r>
          </a:p>
          <a:p>
            <a:pPr rtl="0">
              <a:spcBef>
                <a:spcPts val="0"/>
              </a:spcBef>
              <a:spcAft>
                <a:spcPts val="1100"/>
              </a:spcAft>
            </a:pP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lang="en-US" sz="2400" b="1" i="1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weight</a:t>
            </a:r>
            <a:r>
              <a:rPr lang="en-US" sz="2400" b="0" i="1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of this linear </a:t>
            </a:r>
            <a:r>
              <a:rPr lang="en-US" sz="2400" b="0" i="1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k</a:t>
            </a: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-partition is the maximum of those sums</a:t>
            </a:r>
          </a:p>
          <a:p>
            <a:pPr rtl="0">
              <a:spcBef>
                <a:spcPts val="0"/>
              </a:spcBef>
              <a:spcAft>
                <a:spcPts val="1100"/>
              </a:spcAft>
            </a:pP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100"/>
              </a:spcAft>
            </a:pP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Goal: minimize the weight of the linear </a:t>
            </a:r>
            <a:r>
              <a:rPr lang="en-US" sz="2400" b="0" i="1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k</a:t>
            </a: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-partition of the given array in O(</a:t>
            </a:r>
            <a:r>
              <a:rPr lang="en-US" sz="2400" b="0" i="0" u="none" strike="noStrike" dirty="0" err="1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nk</a:t>
            </a:r>
            <a:r>
              <a:rPr lang="en-US" sz="24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).</a:t>
            </a:r>
            <a:endParaRPr lang="en-US" sz="2400" b="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1721F-67F0-41B6-B828-D1EE47F704EB}"/>
              </a:ext>
            </a:extLst>
          </p:cNvPr>
          <p:cNvSpPr txBox="1"/>
          <p:nvPr/>
        </p:nvSpPr>
        <p:spPr>
          <a:xfrm>
            <a:off x="2129790" y="6445767"/>
            <a:ext cx="7932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http://notexponential.com/382/minimizing-weight-of-a-linear-partition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5D8020-C96A-47FC-B8F4-6FCF75D01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7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7716B76-1F9D-412B-B2FE-8D63E7A02B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7716B76-1F9D-412B-B2FE-8D63E7A02B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001A5A-BB04-4087-80EE-8BCCF3C05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Topics Covered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5B154-2604-47C9-B76E-A8D3F3E2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2179"/>
            <a:ext cx="10515600" cy="3974783"/>
          </a:xfrm>
        </p:spPr>
        <p:txBody>
          <a:bodyPr/>
          <a:lstStyle/>
          <a:p>
            <a:r>
              <a:rPr lang="en-US" dirty="0"/>
              <a:t>Problem Definition</a:t>
            </a:r>
          </a:p>
          <a:p>
            <a:r>
              <a:rPr lang="en-US" dirty="0"/>
              <a:t>Problem Importance</a:t>
            </a:r>
          </a:p>
          <a:p>
            <a:r>
              <a:rPr lang="en-US" dirty="0"/>
              <a:t>Solution</a:t>
            </a:r>
          </a:p>
          <a:p>
            <a:r>
              <a:rPr lang="en-US" dirty="0"/>
              <a:t>Empirical Results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A5E03-217C-4503-8383-F7CE87A71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311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7716B76-1F9D-412B-B2FE-8D63E7A02B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0"/>
          <a:ext cx="12192000" cy="1701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5923520" imgH="2171160" progId="">
                  <p:embed/>
                </p:oleObj>
              </mc:Choice>
              <mc:Fallback>
                <p:oleObj r:id="rId3" imgW="15923520" imgH="21711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7716B76-1F9D-412B-B2FE-8D63E7A02B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1701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001A5A-BB04-4087-80EE-8BCCF3C05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9525">
                  <a:noFill/>
                </a:ln>
                <a:latin typeface="Franklin Gothic Demi Cond" panose="020B0706030402020204" pitchFamily="34" charset="0"/>
              </a:rPr>
              <a:t>Topics Covered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5B154-2604-47C9-B76E-A8D3F3E24E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2179"/>
            <a:ext cx="10515600" cy="3974783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Problem Definition</a:t>
            </a:r>
          </a:p>
          <a:p>
            <a:r>
              <a:rPr lang="en-US" dirty="0"/>
              <a:t>Problem Importance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Empirical Results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08655-0CB1-4FBA-9853-FB922AB5B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6E280-080C-4AB5-A833-A24FB01058D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261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710</TotalTime>
  <Words>2633</Words>
  <Application>Microsoft Office PowerPoint</Application>
  <PresentationFormat>Widescreen</PresentationFormat>
  <Paragraphs>577</Paragraphs>
  <Slides>32</Slides>
  <Notes>29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Franklin Gothic Demi Cond</vt:lpstr>
      <vt:lpstr>Office Theme</vt:lpstr>
      <vt:lpstr>Delay Tolerant  Linear Partition</vt:lpstr>
      <vt:lpstr>Team Introduction</vt:lpstr>
      <vt:lpstr>Topics Covered</vt:lpstr>
      <vt:lpstr>Topics Covered</vt:lpstr>
      <vt:lpstr>Problem Introduction</vt:lpstr>
      <vt:lpstr>Problem Definition: Overview</vt:lpstr>
      <vt:lpstr>Formal Problem Definition</vt:lpstr>
      <vt:lpstr>Topics Covered</vt:lpstr>
      <vt:lpstr>Topics Covered</vt:lpstr>
      <vt:lpstr>Problem Importance</vt:lpstr>
      <vt:lpstr>Topics Covered</vt:lpstr>
      <vt:lpstr>Topics Covered</vt:lpstr>
      <vt:lpstr>Solution: Overview</vt:lpstr>
      <vt:lpstr>Solution: Recursive Definition</vt:lpstr>
      <vt:lpstr>Solution: Base Case and Next Case</vt:lpstr>
      <vt:lpstr>Solution Optimality</vt:lpstr>
      <vt:lpstr>Solution: Sample Execution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Solution: Insights (1 of 3)</vt:lpstr>
      <vt:lpstr>Solution: Insights (2 of 3)</vt:lpstr>
      <vt:lpstr>Solution: Insights (3 of 3)</vt:lpstr>
      <vt:lpstr>Topics Covered</vt:lpstr>
      <vt:lpstr>Topics Covered</vt:lpstr>
      <vt:lpstr>Empirical Results</vt:lpstr>
      <vt:lpstr>References</vt:lpstr>
      <vt:lpstr>Thanks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Delay tolerant linear partition</dc:title>
  <dc:creator>Nelson Jaimes</dc:creator>
  <cp:lastModifiedBy>Nelson Jaimes</cp:lastModifiedBy>
  <cp:revision>7</cp:revision>
  <dcterms:created xsi:type="dcterms:W3CDTF">2021-07-04T01:59:12Z</dcterms:created>
  <dcterms:modified xsi:type="dcterms:W3CDTF">2021-07-05T12:12:36Z</dcterms:modified>
</cp:coreProperties>
</file>

<file path=docProps/thumbnail.jpeg>
</file>